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56"/>
  </p:notesMasterIdLst>
  <p:handoutMasterIdLst>
    <p:handoutMasterId r:id="rId57"/>
  </p:handoutMasterIdLst>
  <p:sldIdLst>
    <p:sldId id="293" r:id="rId3"/>
    <p:sldId id="291" r:id="rId4"/>
    <p:sldId id="315" r:id="rId5"/>
    <p:sldId id="292" r:id="rId6"/>
    <p:sldId id="336" r:id="rId7"/>
    <p:sldId id="337" r:id="rId8"/>
    <p:sldId id="282" r:id="rId9"/>
    <p:sldId id="339" r:id="rId10"/>
    <p:sldId id="340" r:id="rId11"/>
    <p:sldId id="341" r:id="rId12"/>
    <p:sldId id="280" r:id="rId13"/>
    <p:sldId id="281" r:id="rId14"/>
    <p:sldId id="316" r:id="rId15"/>
    <p:sldId id="288" r:id="rId16"/>
    <p:sldId id="309" r:id="rId17"/>
    <p:sldId id="344" r:id="rId18"/>
    <p:sldId id="301" r:id="rId19"/>
    <p:sldId id="307" r:id="rId20"/>
    <p:sldId id="308" r:id="rId21"/>
    <p:sldId id="345" r:id="rId22"/>
    <p:sldId id="302" r:id="rId23"/>
    <p:sldId id="303" r:id="rId24"/>
    <p:sldId id="304" r:id="rId25"/>
    <p:sldId id="305" r:id="rId26"/>
    <p:sldId id="343" r:id="rId27"/>
    <p:sldId id="320" r:id="rId28"/>
    <p:sldId id="259" r:id="rId29"/>
    <p:sldId id="289" r:id="rId30"/>
    <p:sldId id="290" r:id="rId31"/>
    <p:sldId id="257" r:id="rId32"/>
    <p:sldId id="294" r:id="rId33"/>
    <p:sldId id="296" r:id="rId34"/>
    <p:sldId id="297" r:id="rId35"/>
    <p:sldId id="298" r:id="rId36"/>
    <p:sldId id="295" r:id="rId37"/>
    <p:sldId id="263" r:id="rId38"/>
    <p:sldId id="264" r:id="rId39"/>
    <p:sldId id="265" r:id="rId40"/>
    <p:sldId id="299" r:id="rId41"/>
    <p:sldId id="321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46" r:id="rId50"/>
    <p:sldId id="330" r:id="rId51"/>
    <p:sldId id="332" r:id="rId52"/>
    <p:sldId id="347" r:id="rId53"/>
    <p:sldId id="334" r:id="rId54"/>
    <p:sldId id="258" r:id="rId55"/>
  </p:sldIdLst>
  <p:sldSz cx="9144000" cy="6858000" type="screen4x3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7695" autoAdjust="0"/>
  </p:normalViewPr>
  <p:slideViewPr>
    <p:cSldViewPr>
      <p:cViewPr>
        <p:scale>
          <a:sx n="94" d="100"/>
          <a:sy n="94" d="100"/>
        </p:scale>
        <p:origin x="-47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72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76939-AF5D-4CF8-86A5-63CD6CF43445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7FD8D5C4-E6E3-4BE2-8485-9381E002D381}">
      <dgm:prSet phldrT="[ข้อความ]"/>
      <dgm:spPr/>
      <dgm:t>
        <a:bodyPr/>
        <a:lstStyle/>
        <a:p>
          <a:r>
            <a:rPr lang="th-TH" b="1" dirty="0" smtClean="0"/>
            <a:t>สร้างความรู้ความเข้าใจ</a:t>
          </a:r>
          <a:endParaRPr lang="th-TH" b="1" dirty="0"/>
        </a:p>
      </dgm:t>
    </dgm:pt>
    <dgm:pt modelId="{9572C4E5-FA13-4FCA-A787-785A9F6F4CDF}" type="parTrans" cxnId="{652E42BA-56E4-4389-BE71-3F4971A20950}">
      <dgm:prSet/>
      <dgm:spPr/>
      <dgm:t>
        <a:bodyPr/>
        <a:lstStyle/>
        <a:p>
          <a:endParaRPr lang="th-TH"/>
        </a:p>
      </dgm:t>
    </dgm:pt>
    <dgm:pt modelId="{59DB8316-E36F-4D58-A35D-5C7CB8D90A9A}" type="sibTrans" cxnId="{652E42BA-56E4-4389-BE71-3F4971A20950}">
      <dgm:prSet/>
      <dgm:spPr/>
      <dgm:t>
        <a:bodyPr/>
        <a:lstStyle/>
        <a:p>
          <a:endParaRPr lang="th-TH"/>
        </a:p>
      </dgm:t>
    </dgm:pt>
    <dgm:pt modelId="{FA1EE282-AEC0-43C4-9FBF-8A86E6C3D708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ทำไมถึงทำ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D34AF31A-ADAC-49DB-A3ED-A013DD775DED}" type="parTrans" cxnId="{F92E49FF-E4BD-4C3C-9B42-A44677E8C237}">
      <dgm:prSet/>
      <dgm:spPr/>
      <dgm:t>
        <a:bodyPr/>
        <a:lstStyle/>
        <a:p>
          <a:endParaRPr lang="th-TH"/>
        </a:p>
      </dgm:t>
    </dgm:pt>
    <dgm:pt modelId="{258F05D5-E68E-4A7C-8370-7452DC8CE177}" type="sibTrans" cxnId="{F92E49FF-E4BD-4C3C-9B42-A44677E8C237}">
      <dgm:prSet/>
      <dgm:spPr/>
      <dgm:t>
        <a:bodyPr/>
        <a:lstStyle/>
        <a:p>
          <a:endParaRPr lang="th-TH"/>
        </a:p>
      </dgm:t>
    </dgm:pt>
    <dgm:pt modelId="{E906D11C-0454-4369-914D-5F3F232C7C46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ใครต้องทำ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6192C3CC-0BF3-4559-B526-B768F5FB4FD0}" type="parTrans" cxnId="{5B9EF578-75DC-404E-B49C-73524FA8F66F}">
      <dgm:prSet/>
      <dgm:spPr/>
      <dgm:t>
        <a:bodyPr/>
        <a:lstStyle/>
        <a:p>
          <a:endParaRPr lang="th-TH"/>
        </a:p>
      </dgm:t>
    </dgm:pt>
    <dgm:pt modelId="{DBEC475F-DECF-4631-97D3-0B2F903BF35A}" type="sibTrans" cxnId="{5B9EF578-75DC-404E-B49C-73524FA8F66F}">
      <dgm:prSet/>
      <dgm:spPr/>
      <dgm:t>
        <a:bodyPr/>
        <a:lstStyle/>
        <a:p>
          <a:endParaRPr lang="th-TH"/>
        </a:p>
      </dgm:t>
    </dgm:pt>
    <dgm:pt modelId="{FB108204-50E6-40D5-B4B4-D8B9730C22E4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ทำเมื่อไหร่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63786288-E08F-49CD-9712-40ACC668F4A0}" type="parTrans" cxnId="{56A4FB2C-1580-483D-806E-78984695ACE2}">
      <dgm:prSet/>
      <dgm:spPr/>
      <dgm:t>
        <a:bodyPr/>
        <a:lstStyle/>
        <a:p>
          <a:endParaRPr lang="th-TH"/>
        </a:p>
      </dgm:t>
    </dgm:pt>
    <dgm:pt modelId="{AB0B9B3C-855B-41C8-AAA7-61293EEDAA70}" type="sibTrans" cxnId="{56A4FB2C-1580-483D-806E-78984695ACE2}">
      <dgm:prSet/>
      <dgm:spPr/>
      <dgm:t>
        <a:bodyPr/>
        <a:lstStyle/>
        <a:p>
          <a:endParaRPr lang="th-TH"/>
        </a:p>
      </dgm:t>
    </dgm:pt>
    <dgm:pt modelId="{15340CCC-57B8-41FC-BE55-CDEDBD90D19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ทำอย่างไร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C06446AA-F8F6-4555-A28F-DD2395628CF6}" type="parTrans" cxnId="{6B506E63-26E1-4EFF-BFA5-461E3E0497E2}">
      <dgm:prSet/>
      <dgm:spPr/>
      <dgm:t>
        <a:bodyPr/>
        <a:lstStyle/>
        <a:p>
          <a:endParaRPr lang="th-TH"/>
        </a:p>
      </dgm:t>
    </dgm:pt>
    <dgm:pt modelId="{7E26ADBF-D65F-4F01-B8F9-E01080E66F91}" type="sibTrans" cxnId="{6B506E63-26E1-4EFF-BFA5-461E3E0497E2}">
      <dgm:prSet/>
      <dgm:spPr/>
      <dgm:t>
        <a:bodyPr/>
        <a:lstStyle/>
        <a:p>
          <a:endParaRPr lang="th-TH"/>
        </a:p>
      </dgm:t>
    </dgm:pt>
    <dgm:pt modelId="{458011CB-AD12-448A-9203-50053678833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ทำแล้วได้อะไร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28675B36-132D-41A2-923C-AFF16E407115}" type="parTrans" cxnId="{8A1C0169-35BA-41E1-A68A-DF47110E77B8}">
      <dgm:prSet/>
      <dgm:spPr/>
      <dgm:t>
        <a:bodyPr/>
        <a:lstStyle/>
        <a:p>
          <a:endParaRPr lang="th-TH"/>
        </a:p>
      </dgm:t>
    </dgm:pt>
    <dgm:pt modelId="{3F999E92-F76E-41ED-AF1C-9410BFE26A51}" type="sibTrans" cxnId="{8A1C0169-35BA-41E1-A68A-DF47110E77B8}">
      <dgm:prSet/>
      <dgm:spPr/>
      <dgm:t>
        <a:bodyPr/>
        <a:lstStyle/>
        <a:p>
          <a:endParaRPr lang="th-TH"/>
        </a:p>
      </dgm:t>
    </dgm:pt>
    <dgm:pt modelId="{B8700A61-C711-4337-A1C4-2B13543B5100}" type="pres">
      <dgm:prSet presAssocID="{8BE76939-AF5D-4CF8-86A5-63CD6CF434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C4ACE5-7D6E-4618-9DA4-F466A8164FDE}" type="pres">
      <dgm:prSet presAssocID="{8BE76939-AF5D-4CF8-86A5-63CD6CF43445}" presName="radial" presStyleCnt="0">
        <dgm:presLayoutVars>
          <dgm:animLvl val="ctr"/>
        </dgm:presLayoutVars>
      </dgm:prSet>
      <dgm:spPr/>
    </dgm:pt>
    <dgm:pt modelId="{8ECED2B1-9F29-405B-A648-638705E0BE2F}" type="pres">
      <dgm:prSet presAssocID="{7FD8D5C4-E6E3-4BE2-8485-9381E002D381}" presName="centerShape" presStyleLbl="vennNode1" presStyleIdx="0" presStyleCnt="6"/>
      <dgm:spPr/>
      <dgm:t>
        <a:bodyPr/>
        <a:lstStyle/>
        <a:p>
          <a:endParaRPr lang="th-TH"/>
        </a:p>
      </dgm:t>
    </dgm:pt>
    <dgm:pt modelId="{0D833C71-CBE0-4B1D-BA1B-612EF99532D1}" type="pres">
      <dgm:prSet presAssocID="{FA1EE282-AEC0-43C4-9FBF-8A86E6C3D708}" presName="node" presStyleLbl="vennNode1" presStyleIdx="1" presStyleCnt="6" custScaleX="119194" custScaleY="12562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38EC872-855A-41C9-B9CE-9BDD3ABDF588}" type="pres">
      <dgm:prSet presAssocID="{E906D11C-0454-4369-914D-5F3F232C7C46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873515-62EC-4FE3-8D25-809D9147DCDC}" type="pres">
      <dgm:prSet presAssocID="{458011CB-AD12-448A-9203-50053678833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F0E8B1-F761-4109-8913-62CF372D764A}" type="pres">
      <dgm:prSet presAssocID="{FB108204-50E6-40D5-B4B4-D8B9730C22E4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DCBC59-61E5-4EE4-BE8B-C287E68A84F1}" type="pres">
      <dgm:prSet presAssocID="{15340CCC-57B8-41FC-BE55-CDEDBD90D199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049EE88-2953-4C0A-BCCF-3FEB5DD68E19}" type="presOf" srcId="{8BE76939-AF5D-4CF8-86A5-63CD6CF43445}" destId="{B8700A61-C711-4337-A1C4-2B13543B5100}" srcOrd="0" destOrd="0" presId="urn:microsoft.com/office/officeart/2005/8/layout/radial3"/>
    <dgm:cxn modelId="{5B9EF578-75DC-404E-B49C-73524FA8F66F}" srcId="{7FD8D5C4-E6E3-4BE2-8485-9381E002D381}" destId="{E906D11C-0454-4369-914D-5F3F232C7C46}" srcOrd="1" destOrd="0" parTransId="{6192C3CC-0BF3-4559-B526-B768F5FB4FD0}" sibTransId="{DBEC475F-DECF-4631-97D3-0B2F903BF35A}"/>
    <dgm:cxn modelId="{B5BDF6CC-13C3-4A38-A866-452C521A2B9C}" type="presOf" srcId="{FA1EE282-AEC0-43C4-9FBF-8A86E6C3D708}" destId="{0D833C71-CBE0-4B1D-BA1B-612EF99532D1}" srcOrd="0" destOrd="0" presId="urn:microsoft.com/office/officeart/2005/8/layout/radial3"/>
    <dgm:cxn modelId="{8A1C0169-35BA-41E1-A68A-DF47110E77B8}" srcId="{7FD8D5C4-E6E3-4BE2-8485-9381E002D381}" destId="{458011CB-AD12-448A-9203-500536788339}" srcOrd="2" destOrd="0" parTransId="{28675B36-132D-41A2-923C-AFF16E407115}" sibTransId="{3F999E92-F76E-41ED-AF1C-9410BFE26A51}"/>
    <dgm:cxn modelId="{68ECFFC7-A762-4CBC-AA01-18B319FAE2C2}" type="presOf" srcId="{E906D11C-0454-4369-914D-5F3F232C7C46}" destId="{738EC872-855A-41C9-B9CE-9BDD3ABDF588}" srcOrd="0" destOrd="0" presId="urn:microsoft.com/office/officeart/2005/8/layout/radial3"/>
    <dgm:cxn modelId="{F92E49FF-E4BD-4C3C-9B42-A44677E8C237}" srcId="{7FD8D5C4-E6E3-4BE2-8485-9381E002D381}" destId="{FA1EE282-AEC0-43C4-9FBF-8A86E6C3D708}" srcOrd="0" destOrd="0" parTransId="{D34AF31A-ADAC-49DB-A3ED-A013DD775DED}" sibTransId="{258F05D5-E68E-4A7C-8370-7452DC8CE177}"/>
    <dgm:cxn modelId="{2979880D-9F31-4073-A315-BBA3816ADF1C}" type="presOf" srcId="{FB108204-50E6-40D5-B4B4-D8B9730C22E4}" destId="{30F0E8B1-F761-4109-8913-62CF372D764A}" srcOrd="0" destOrd="0" presId="urn:microsoft.com/office/officeart/2005/8/layout/radial3"/>
    <dgm:cxn modelId="{56A4FB2C-1580-483D-806E-78984695ACE2}" srcId="{7FD8D5C4-E6E3-4BE2-8485-9381E002D381}" destId="{FB108204-50E6-40D5-B4B4-D8B9730C22E4}" srcOrd="3" destOrd="0" parTransId="{63786288-E08F-49CD-9712-40ACC668F4A0}" sibTransId="{AB0B9B3C-855B-41C8-AAA7-61293EEDAA70}"/>
    <dgm:cxn modelId="{4FD36FD4-E5F6-4B09-8B07-AF5559DC72B1}" type="presOf" srcId="{15340CCC-57B8-41FC-BE55-CDEDBD90D199}" destId="{ABDCBC59-61E5-4EE4-BE8B-C287E68A84F1}" srcOrd="0" destOrd="0" presId="urn:microsoft.com/office/officeart/2005/8/layout/radial3"/>
    <dgm:cxn modelId="{6B506E63-26E1-4EFF-BFA5-461E3E0497E2}" srcId="{7FD8D5C4-E6E3-4BE2-8485-9381E002D381}" destId="{15340CCC-57B8-41FC-BE55-CDEDBD90D199}" srcOrd="4" destOrd="0" parTransId="{C06446AA-F8F6-4555-A28F-DD2395628CF6}" sibTransId="{7E26ADBF-D65F-4F01-B8F9-E01080E66F91}"/>
    <dgm:cxn modelId="{652E42BA-56E4-4389-BE71-3F4971A20950}" srcId="{8BE76939-AF5D-4CF8-86A5-63CD6CF43445}" destId="{7FD8D5C4-E6E3-4BE2-8485-9381E002D381}" srcOrd="0" destOrd="0" parTransId="{9572C4E5-FA13-4FCA-A787-785A9F6F4CDF}" sibTransId="{59DB8316-E36F-4D58-A35D-5C7CB8D90A9A}"/>
    <dgm:cxn modelId="{FACA0750-6274-4A3A-8F60-FCEDD177992E}" type="presOf" srcId="{458011CB-AD12-448A-9203-500536788339}" destId="{0D873515-62EC-4FE3-8D25-809D9147DCDC}" srcOrd="0" destOrd="0" presId="urn:microsoft.com/office/officeart/2005/8/layout/radial3"/>
    <dgm:cxn modelId="{BD518042-A68C-4794-B0B2-809E391D157E}" type="presOf" srcId="{7FD8D5C4-E6E3-4BE2-8485-9381E002D381}" destId="{8ECED2B1-9F29-405B-A648-638705E0BE2F}" srcOrd="0" destOrd="0" presId="urn:microsoft.com/office/officeart/2005/8/layout/radial3"/>
    <dgm:cxn modelId="{B1840DC2-3873-460A-BF9F-89602A0E0380}" type="presParOf" srcId="{B8700A61-C711-4337-A1C4-2B13543B5100}" destId="{4AC4ACE5-7D6E-4618-9DA4-F466A8164FDE}" srcOrd="0" destOrd="0" presId="urn:microsoft.com/office/officeart/2005/8/layout/radial3"/>
    <dgm:cxn modelId="{56207137-6CD4-42BE-8552-76121170752D}" type="presParOf" srcId="{4AC4ACE5-7D6E-4618-9DA4-F466A8164FDE}" destId="{8ECED2B1-9F29-405B-A648-638705E0BE2F}" srcOrd="0" destOrd="0" presId="urn:microsoft.com/office/officeart/2005/8/layout/radial3"/>
    <dgm:cxn modelId="{3A91FF60-5CFF-43C0-84D2-4691FEE67011}" type="presParOf" srcId="{4AC4ACE5-7D6E-4618-9DA4-F466A8164FDE}" destId="{0D833C71-CBE0-4B1D-BA1B-612EF99532D1}" srcOrd="1" destOrd="0" presId="urn:microsoft.com/office/officeart/2005/8/layout/radial3"/>
    <dgm:cxn modelId="{9D92D8A9-8524-4A33-BD5B-3E9D0137C20E}" type="presParOf" srcId="{4AC4ACE5-7D6E-4618-9DA4-F466A8164FDE}" destId="{738EC872-855A-41C9-B9CE-9BDD3ABDF588}" srcOrd="2" destOrd="0" presId="urn:microsoft.com/office/officeart/2005/8/layout/radial3"/>
    <dgm:cxn modelId="{83C0B345-E3E4-4E05-8E69-978CE28FFF02}" type="presParOf" srcId="{4AC4ACE5-7D6E-4618-9DA4-F466A8164FDE}" destId="{0D873515-62EC-4FE3-8D25-809D9147DCDC}" srcOrd="3" destOrd="0" presId="urn:microsoft.com/office/officeart/2005/8/layout/radial3"/>
    <dgm:cxn modelId="{BDD657FF-8D85-44CD-9D32-1B842B814977}" type="presParOf" srcId="{4AC4ACE5-7D6E-4618-9DA4-F466A8164FDE}" destId="{30F0E8B1-F761-4109-8913-62CF372D764A}" srcOrd="4" destOrd="0" presId="urn:microsoft.com/office/officeart/2005/8/layout/radial3"/>
    <dgm:cxn modelId="{7D981E7E-02B7-4266-9934-60F742069847}" type="presParOf" srcId="{4AC4ACE5-7D6E-4618-9DA4-F466A8164FDE}" destId="{ABDCBC59-61E5-4EE4-BE8B-C287E68A84F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9BA62F-9519-4097-89DB-5B64F2FF7C4E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E5558058-C6D8-4005-88F3-F401B2D3D41D}">
      <dgm:prSet phldrT="[ข้อความ]"/>
      <dgm:spPr/>
      <dgm:t>
        <a:bodyPr/>
        <a:lstStyle/>
        <a:p>
          <a:r>
            <a:rPr lang="th-TH" dirty="0" smtClean="0">
              <a:solidFill>
                <a:srgbClr val="FF0000"/>
              </a:solidFill>
            </a:rPr>
            <a:t>กฎหมาย/ระเบียบ</a:t>
          </a:r>
          <a:endParaRPr lang="th-TH" dirty="0">
            <a:solidFill>
              <a:srgbClr val="FF0000"/>
            </a:solidFill>
          </a:endParaRPr>
        </a:p>
      </dgm:t>
    </dgm:pt>
    <dgm:pt modelId="{3BDAAC59-3DDC-4071-ABC4-450169F0B631}" type="parTrans" cxnId="{DB48C554-EE88-4310-A0FE-CC3A6AF6CBD9}">
      <dgm:prSet/>
      <dgm:spPr/>
      <dgm:t>
        <a:bodyPr/>
        <a:lstStyle/>
        <a:p>
          <a:endParaRPr lang="th-TH"/>
        </a:p>
      </dgm:t>
    </dgm:pt>
    <dgm:pt modelId="{029D6A24-0F89-412A-BD8E-D82C8E8AF534}" type="sibTrans" cxnId="{DB48C554-EE88-4310-A0FE-CC3A6AF6CBD9}">
      <dgm:prSet/>
      <dgm:spPr/>
      <dgm:t>
        <a:bodyPr/>
        <a:lstStyle/>
        <a:p>
          <a:endParaRPr lang="th-TH"/>
        </a:p>
      </dgm:t>
    </dgm:pt>
    <dgm:pt modelId="{F36887DE-A4DC-46F7-B959-2D7BA9B6D8DE}">
      <dgm:prSet phldrT="[ข้อความ]"/>
      <dgm:spPr/>
      <dgm:t>
        <a:bodyPr/>
        <a:lstStyle/>
        <a:p>
          <a:r>
            <a:rPr lang="th-TH" dirty="0" smtClean="0">
              <a:solidFill>
                <a:srgbClr val="FF0000"/>
              </a:solidFill>
            </a:rPr>
            <a:t>นโยบาย</a:t>
          </a:r>
          <a:endParaRPr lang="th-TH" dirty="0">
            <a:solidFill>
              <a:srgbClr val="FF0000"/>
            </a:solidFill>
          </a:endParaRPr>
        </a:p>
      </dgm:t>
    </dgm:pt>
    <dgm:pt modelId="{8BA16BAC-E879-4ED4-AB5E-A6FEFB017A00}" type="parTrans" cxnId="{ED746F3D-99D9-466C-B349-67802AE29127}">
      <dgm:prSet/>
      <dgm:spPr/>
      <dgm:t>
        <a:bodyPr/>
        <a:lstStyle/>
        <a:p>
          <a:endParaRPr lang="th-TH"/>
        </a:p>
      </dgm:t>
    </dgm:pt>
    <dgm:pt modelId="{25147893-1A5A-4DEA-9C7D-A4C30682AC6D}" type="sibTrans" cxnId="{ED746F3D-99D9-466C-B349-67802AE29127}">
      <dgm:prSet/>
      <dgm:spPr/>
      <dgm:t>
        <a:bodyPr/>
        <a:lstStyle/>
        <a:p>
          <a:endParaRPr lang="th-TH"/>
        </a:p>
      </dgm:t>
    </dgm:pt>
    <dgm:pt modelId="{1A10948D-9602-4C3D-A06F-A2ECE24CA8EB}">
      <dgm:prSet phldrT="[ข้อความ]"/>
      <dgm:spPr/>
      <dgm:t>
        <a:bodyPr/>
        <a:lstStyle/>
        <a:p>
          <a:r>
            <a:rPr lang="th-TH" dirty="0" smtClean="0">
              <a:solidFill>
                <a:srgbClr val="FF0000"/>
              </a:solidFill>
            </a:rPr>
            <a:t>บทบาทหน้าที่</a:t>
          </a:r>
          <a:endParaRPr lang="th-TH" dirty="0">
            <a:solidFill>
              <a:srgbClr val="FF0000"/>
            </a:solidFill>
          </a:endParaRPr>
        </a:p>
      </dgm:t>
    </dgm:pt>
    <dgm:pt modelId="{C88EC2DF-1662-4621-846D-56F17E78D783}" type="parTrans" cxnId="{4A9098B2-1D5D-4642-B56E-837A61077D73}">
      <dgm:prSet/>
      <dgm:spPr/>
      <dgm:t>
        <a:bodyPr/>
        <a:lstStyle/>
        <a:p>
          <a:endParaRPr lang="th-TH"/>
        </a:p>
      </dgm:t>
    </dgm:pt>
    <dgm:pt modelId="{B4104F57-6130-4B0F-B32F-1EA75680F955}" type="sibTrans" cxnId="{4A9098B2-1D5D-4642-B56E-837A61077D73}">
      <dgm:prSet/>
      <dgm:spPr/>
      <dgm:t>
        <a:bodyPr/>
        <a:lstStyle/>
        <a:p>
          <a:endParaRPr lang="th-TH"/>
        </a:p>
      </dgm:t>
    </dgm:pt>
    <dgm:pt modelId="{F0B2B65F-B0C6-4A1D-9B27-625A27EBED31}" type="pres">
      <dgm:prSet presAssocID="{959BA62F-9519-4097-89DB-5B64F2FF7C4E}" presName="compositeShape" presStyleCnt="0">
        <dgm:presLayoutVars>
          <dgm:chMax val="7"/>
          <dgm:dir/>
          <dgm:resizeHandles val="exact"/>
        </dgm:presLayoutVars>
      </dgm:prSet>
      <dgm:spPr/>
    </dgm:pt>
    <dgm:pt modelId="{128AE23C-941B-4102-AE8A-E9C4F23F5A9C}" type="pres">
      <dgm:prSet presAssocID="{959BA62F-9519-4097-89DB-5B64F2FF7C4E}" presName="wedge1" presStyleLbl="node1" presStyleIdx="0" presStyleCnt="3" custLinFactNeighborX="-2577" custLinFactNeighborY="1488"/>
      <dgm:spPr/>
      <dgm:t>
        <a:bodyPr/>
        <a:lstStyle/>
        <a:p>
          <a:endParaRPr lang="th-TH"/>
        </a:p>
      </dgm:t>
    </dgm:pt>
    <dgm:pt modelId="{A6BE538E-E1CF-4F84-BDAC-8D507812CB38}" type="pres">
      <dgm:prSet presAssocID="{959BA62F-9519-4097-89DB-5B64F2FF7C4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260DFE-97D0-483E-AC40-CFC9F7065982}" type="pres">
      <dgm:prSet presAssocID="{959BA62F-9519-4097-89DB-5B64F2FF7C4E}" presName="wedge2" presStyleLbl="node1" presStyleIdx="1" presStyleCnt="3"/>
      <dgm:spPr/>
      <dgm:t>
        <a:bodyPr/>
        <a:lstStyle/>
        <a:p>
          <a:endParaRPr lang="th-TH"/>
        </a:p>
      </dgm:t>
    </dgm:pt>
    <dgm:pt modelId="{6A2C2452-C26A-464D-8112-3F0FDDF3C01D}" type="pres">
      <dgm:prSet presAssocID="{959BA62F-9519-4097-89DB-5B64F2FF7C4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5B62BC-F734-40B7-850B-92C73F699FA0}" type="pres">
      <dgm:prSet presAssocID="{959BA62F-9519-4097-89DB-5B64F2FF7C4E}" presName="wedge3" presStyleLbl="node1" presStyleIdx="2" presStyleCnt="3"/>
      <dgm:spPr/>
      <dgm:t>
        <a:bodyPr/>
        <a:lstStyle/>
        <a:p>
          <a:endParaRPr lang="th-TH"/>
        </a:p>
      </dgm:t>
    </dgm:pt>
    <dgm:pt modelId="{013D1871-B3C7-4408-BFCE-EDF93BF59DDE}" type="pres">
      <dgm:prSet presAssocID="{959BA62F-9519-4097-89DB-5B64F2FF7C4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B48C554-EE88-4310-A0FE-CC3A6AF6CBD9}" srcId="{959BA62F-9519-4097-89DB-5B64F2FF7C4E}" destId="{E5558058-C6D8-4005-88F3-F401B2D3D41D}" srcOrd="0" destOrd="0" parTransId="{3BDAAC59-3DDC-4071-ABC4-450169F0B631}" sibTransId="{029D6A24-0F89-412A-BD8E-D82C8E8AF534}"/>
    <dgm:cxn modelId="{4A9098B2-1D5D-4642-B56E-837A61077D73}" srcId="{959BA62F-9519-4097-89DB-5B64F2FF7C4E}" destId="{1A10948D-9602-4C3D-A06F-A2ECE24CA8EB}" srcOrd="2" destOrd="0" parTransId="{C88EC2DF-1662-4621-846D-56F17E78D783}" sibTransId="{B4104F57-6130-4B0F-B32F-1EA75680F955}"/>
    <dgm:cxn modelId="{01DCEFB4-B5A0-4CA1-A3B8-FC77C1F2538A}" type="presOf" srcId="{F36887DE-A4DC-46F7-B959-2D7BA9B6D8DE}" destId="{51260DFE-97D0-483E-AC40-CFC9F7065982}" srcOrd="0" destOrd="0" presId="urn:microsoft.com/office/officeart/2005/8/layout/chart3"/>
    <dgm:cxn modelId="{ED746F3D-99D9-466C-B349-67802AE29127}" srcId="{959BA62F-9519-4097-89DB-5B64F2FF7C4E}" destId="{F36887DE-A4DC-46F7-B959-2D7BA9B6D8DE}" srcOrd="1" destOrd="0" parTransId="{8BA16BAC-E879-4ED4-AB5E-A6FEFB017A00}" sibTransId="{25147893-1A5A-4DEA-9C7D-A4C30682AC6D}"/>
    <dgm:cxn modelId="{64E04B45-96FA-4DA1-95D0-D22ED37FD378}" type="presOf" srcId="{E5558058-C6D8-4005-88F3-F401B2D3D41D}" destId="{128AE23C-941B-4102-AE8A-E9C4F23F5A9C}" srcOrd="0" destOrd="0" presId="urn:microsoft.com/office/officeart/2005/8/layout/chart3"/>
    <dgm:cxn modelId="{AFB4F846-F542-4E3D-9E7D-178F8BF90A1B}" type="presOf" srcId="{F36887DE-A4DC-46F7-B959-2D7BA9B6D8DE}" destId="{6A2C2452-C26A-464D-8112-3F0FDDF3C01D}" srcOrd="1" destOrd="0" presId="urn:microsoft.com/office/officeart/2005/8/layout/chart3"/>
    <dgm:cxn modelId="{7A4BFA37-E626-4CC8-9124-D80064A6E5E5}" type="presOf" srcId="{1A10948D-9602-4C3D-A06F-A2ECE24CA8EB}" destId="{013D1871-B3C7-4408-BFCE-EDF93BF59DDE}" srcOrd="1" destOrd="0" presId="urn:microsoft.com/office/officeart/2005/8/layout/chart3"/>
    <dgm:cxn modelId="{E2CB2B22-499C-41A4-8A11-D0BBFB081F1B}" type="presOf" srcId="{E5558058-C6D8-4005-88F3-F401B2D3D41D}" destId="{A6BE538E-E1CF-4F84-BDAC-8D507812CB38}" srcOrd="1" destOrd="0" presId="urn:microsoft.com/office/officeart/2005/8/layout/chart3"/>
    <dgm:cxn modelId="{E7C0C29D-12A0-43BD-9F8E-6AF618FC225F}" type="presOf" srcId="{959BA62F-9519-4097-89DB-5B64F2FF7C4E}" destId="{F0B2B65F-B0C6-4A1D-9B27-625A27EBED31}" srcOrd="0" destOrd="0" presId="urn:microsoft.com/office/officeart/2005/8/layout/chart3"/>
    <dgm:cxn modelId="{D39C4FF7-C42E-4B66-B876-AC48B2EB67FA}" type="presOf" srcId="{1A10948D-9602-4C3D-A06F-A2ECE24CA8EB}" destId="{CA5B62BC-F734-40B7-850B-92C73F699FA0}" srcOrd="0" destOrd="0" presId="urn:microsoft.com/office/officeart/2005/8/layout/chart3"/>
    <dgm:cxn modelId="{39CE1F81-AE29-4A85-BDAA-F5B9EFD553E5}" type="presParOf" srcId="{F0B2B65F-B0C6-4A1D-9B27-625A27EBED31}" destId="{128AE23C-941B-4102-AE8A-E9C4F23F5A9C}" srcOrd="0" destOrd="0" presId="urn:microsoft.com/office/officeart/2005/8/layout/chart3"/>
    <dgm:cxn modelId="{769B5207-A3E4-433E-BF5A-D713DE52A88C}" type="presParOf" srcId="{F0B2B65F-B0C6-4A1D-9B27-625A27EBED31}" destId="{A6BE538E-E1CF-4F84-BDAC-8D507812CB38}" srcOrd="1" destOrd="0" presId="urn:microsoft.com/office/officeart/2005/8/layout/chart3"/>
    <dgm:cxn modelId="{890F3FCA-D185-4627-80B4-04ED23BEA7EC}" type="presParOf" srcId="{F0B2B65F-B0C6-4A1D-9B27-625A27EBED31}" destId="{51260DFE-97D0-483E-AC40-CFC9F7065982}" srcOrd="2" destOrd="0" presId="urn:microsoft.com/office/officeart/2005/8/layout/chart3"/>
    <dgm:cxn modelId="{7F02F39E-39E6-4A24-9169-F1C4C1DA4DC3}" type="presParOf" srcId="{F0B2B65F-B0C6-4A1D-9B27-625A27EBED31}" destId="{6A2C2452-C26A-464D-8112-3F0FDDF3C01D}" srcOrd="3" destOrd="0" presId="urn:microsoft.com/office/officeart/2005/8/layout/chart3"/>
    <dgm:cxn modelId="{C9E32B62-5A32-4C0E-ABCB-E0E300119BBF}" type="presParOf" srcId="{F0B2B65F-B0C6-4A1D-9B27-625A27EBED31}" destId="{CA5B62BC-F734-40B7-850B-92C73F699FA0}" srcOrd="4" destOrd="0" presId="urn:microsoft.com/office/officeart/2005/8/layout/chart3"/>
    <dgm:cxn modelId="{A8B3EDB3-6275-48D1-A041-AE04366F98F1}" type="presParOf" srcId="{F0B2B65F-B0C6-4A1D-9B27-625A27EBED31}" destId="{013D1871-B3C7-4408-BFCE-EDF93BF59DD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42CE8-8189-4ED7-B22B-052D5515BE21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D4AAB11-4119-40D5-9D89-67684225A2CB}">
      <dgm:prSet phldrT="[ข้อความ]" custT="1"/>
      <dgm:spPr/>
      <dgm:t>
        <a:bodyPr/>
        <a:lstStyle/>
        <a:p>
          <a:r>
            <a:rPr lang="th-TH" sz="2000" b="1" dirty="0" err="1" smtClean="0">
              <a:latin typeface="TH SarabunPSK" pitchFamily="34" charset="-34"/>
              <a:cs typeface="TH SarabunPSK" pitchFamily="34" charset="-34"/>
            </a:rPr>
            <a:t>สอศ</a:t>
          </a:r>
          <a:r>
            <a:rPr lang="th-TH" sz="2000" b="1" dirty="0" smtClean="0">
              <a:latin typeface="TH SarabunPSK" pitchFamily="34" charset="-34"/>
              <a:cs typeface="TH SarabunPSK" pitchFamily="34" charset="-34"/>
            </a:rPr>
            <a:t>/</a:t>
          </a:r>
          <a:r>
            <a:rPr lang="th-TH" sz="2000" b="1" dirty="0" err="1" smtClean="0">
              <a:latin typeface="TH SarabunPSK" pitchFamily="34" charset="-34"/>
              <a:cs typeface="TH SarabunPSK" pitchFamily="34" charset="-34"/>
            </a:rPr>
            <a:t>สสอ</a:t>
          </a:r>
          <a:r>
            <a:rPr lang="en-US" sz="2000" b="1" dirty="0" smtClean="0">
              <a:latin typeface="TH SarabunPSK" pitchFamily="34" charset="-34"/>
              <a:cs typeface="TH SarabunPSK" pitchFamily="34" charset="-34"/>
            </a:rPr>
            <a:t>.</a:t>
          </a:r>
          <a:endParaRPr lang="th-TH" sz="2000" b="1" dirty="0">
            <a:latin typeface="TH SarabunPSK" pitchFamily="34" charset="-34"/>
            <a:cs typeface="TH SarabunPSK" pitchFamily="34" charset="-34"/>
          </a:endParaRPr>
        </a:p>
      </dgm:t>
    </dgm:pt>
    <dgm:pt modelId="{B23B03B2-FE6A-4870-9172-98955E234799}" type="parTrans" cxnId="{BB04A5D5-A334-403F-A1DF-317B715F2A8B}">
      <dgm:prSet/>
      <dgm:spPr/>
      <dgm:t>
        <a:bodyPr/>
        <a:lstStyle/>
        <a:p>
          <a:endParaRPr lang="th-TH"/>
        </a:p>
      </dgm:t>
    </dgm:pt>
    <dgm:pt modelId="{BFC0979C-BE86-40E0-89FC-D2C9203C6E3A}" type="sibTrans" cxnId="{BB04A5D5-A334-403F-A1DF-317B715F2A8B}">
      <dgm:prSet/>
      <dgm:spPr/>
      <dgm:t>
        <a:bodyPr/>
        <a:lstStyle/>
        <a:p>
          <a:endParaRPr lang="th-TH"/>
        </a:p>
      </dgm:t>
    </dgm:pt>
    <dgm:pt modelId="{212789B8-F808-47D3-9BFB-C0D5E609F893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สถานศึกษา/</a:t>
          </a:r>
          <a:r>
            <a:rPr lang="th-TH" sz="14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อศจ</a:t>
          </a:r>
          <a:r>
            <a:rPr lang="en-US" sz="1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1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/สถาบัน</a:t>
          </a:r>
          <a:endParaRPr lang="th-TH" sz="1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8C33753A-23CC-4DA5-A3D0-B5EBB672AC69}" type="parTrans" cxnId="{FBD8352B-72E6-4B1F-A02A-6B9119EA02A7}">
      <dgm:prSet/>
      <dgm:spPr/>
      <dgm:t>
        <a:bodyPr/>
        <a:lstStyle/>
        <a:p>
          <a:endParaRPr lang="th-TH"/>
        </a:p>
      </dgm:t>
    </dgm:pt>
    <dgm:pt modelId="{46E949D9-9AB8-4531-BE0E-7ED20E6EFE83}" type="sibTrans" cxnId="{FBD8352B-72E6-4B1F-A02A-6B9119EA02A7}">
      <dgm:prSet/>
      <dgm:spPr/>
      <dgm:t>
        <a:bodyPr/>
        <a:lstStyle/>
        <a:p>
          <a:endParaRPr lang="th-TH"/>
        </a:p>
      </dgm:t>
    </dgm:pt>
    <dgm:pt modelId="{96CFAB10-6700-4111-BB9F-4014C88601FF}">
      <dgm:prSet phldrT="[ข้อความ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ครู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DFD418CF-C2AE-4A72-A4C4-949F21D14389}" type="parTrans" cxnId="{969376D9-218F-424D-89F1-AB9A33AF3961}">
      <dgm:prSet/>
      <dgm:spPr/>
      <dgm:t>
        <a:bodyPr/>
        <a:lstStyle/>
        <a:p>
          <a:endParaRPr lang="th-TH"/>
        </a:p>
      </dgm:t>
    </dgm:pt>
    <dgm:pt modelId="{E02BA76E-4B85-4C91-BD1B-37FEE379BA72}" type="sibTrans" cxnId="{969376D9-218F-424D-89F1-AB9A33AF3961}">
      <dgm:prSet/>
      <dgm:spPr/>
      <dgm:t>
        <a:bodyPr/>
        <a:lstStyle/>
        <a:p>
          <a:endParaRPr lang="th-TH"/>
        </a:p>
      </dgm:t>
    </dgm:pt>
    <dgm:pt modelId="{4EB21D99-BA24-4192-A2F3-AA3FBD7EB92F}" type="pres">
      <dgm:prSet presAssocID="{83042CE8-8189-4ED7-B22B-052D5515BE2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1E64601-0A2C-47C1-8A59-28F9E2861516}" type="pres">
      <dgm:prSet presAssocID="{0D4AAB11-4119-40D5-9D89-67684225A2C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AABD4B-0DA4-476A-B01D-D826BF862CA5}" type="pres">
      <dgm:prSet presAssocID="{0D4AAB11-4119-40D5-9D89-67684225A2CB}" presName="gear1srcNode" presStyleLbl="node1" presStyleIdx="0" presStyleCnt="3"/>
      <dgm:spPr/>
      <dgm:t>
        <a:bodyPr/>
        <a:lstStyle/>
        <a:p>
          <a:endParaRPr lang="th-TH"/>
        </a:p>
      </dgm:t>
    </dgm:pt>
    <dgm:pt modelId="{3F5724DE-20F7-4974-B031-3B6300D94D7E}" type="pres">
      <dgm:prSet presAssocID="{0D4AAB11-4119-40D5-9D89-67684225A2CB}" presName="gear1dstNode" presStyleLbl="node1" presStyleIdx="0" presStyleCnt="3"/>
      <dgm:spPr/>
      <dgm:t>
        <a:bodyPr/>
        <a:lstStyle/>
        <a:p>
          <a:endParaRPr lang="th-TH"/>
        </a:p>
      </dgm:t>
    </dgm:pt>
    <dgm:pt modelId="{E932DC82-CD16-4AB1-85B8-1A2FA113AF0F}" type="pres">
      <dgm:prSet presAssocID="{212789B8-F808-47D3-9BFB-C0D5E609F893}" presName="gear2" presStyleLbl="node1" presStyleIdx="1" presStyleCnt="3" custScaleX="135541" custScaleY="11878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9D266C2-7C0E-4FEF-AEAA-2F3679398155}" type="pres">
      <dgm:prSet presAssocID="{212789B8-F808-47D3-9BFB-C0D5E609F893}" presName="gear2srcNode" presStyleLbl="node1" presStyleIdx="1" presStyleCnt="3"/>
      <dgm:spPr/>
      <dgm:t>
        <a:bodyPr/>
        <a:lstStyle/>
        <a:p>
          <a:endParaRPr lang="th-TH"/>
        </a:p>
      </dgm:t>
    </dgm:pt>
    <dgm:pt modelId="{FEAEB6B2-902E-4808-BC4B-6DCBCED74C18}" type="pres">
      <dgm:prSet presAssocID="{212789B8-F808-47D3-9BFB-C0D5E609F893}" presName="gear2dstNode" presStyleLbl="node1" presStyleIdx="1" presStyleCnt="3"/>
      <dgm:spPr/>
      <dgm:t>
        <a:bodyPr/>
        <a:lstStyle/>
        <a:p>
          <a:endParaRPr lang="th-TH"/>
        </a:p>
      </dgm:t>
    </dgm:pt>
    <dgm:pt modelId="{AE2C7D60-4541-4268-8613-C030CEC634E4}" type="pres">
      <dgm:prSet presAssocID="{96CFAB10-6700-4111-BB9F-4014C88601FF}" presName="gear3" presStyleLbl="node1" presStyleIdx="2" presStyleCnt="3"/>
      <dgm:spPr/>
      <dgm:t>
        <a:bodyPr/>
        <a:lstStyle/>
        <a:p>
          <a:endParaRPr lang="th-TH"/>
        </a:p>
      </dgm:t>
    </dgm:pt>
    <dgm:pt modelId="{A682E758-1023-435D-8347-79F64F47E63D}" type="pres">
      <dgm:prSet presAssocID="{96CFAB10-6700-4111-BB9F-4014C88601F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2536AC-C45C-48AF-98E4-D9D99B0166B1}" type="pres">
      <dgm:prSet presAssocID="{96CFAB10-6700-4111-BB9F-4014C88601FF}" presName="gear3srcNode" presStyleLbl="node1" presStyleIdx="2" presStyleCnt="3"/>
      <dgm:spPr/>
      <dgm:t>
        <a:bodyPr/>
        <a:lstStyle/>
        <a:p>
          <a:endParaRPr lang="th-TH"/>
        </a:p>
      </dgm:t>
    </dgm:pt>
    <dgm:pt modelId="{18600136-BD3D-4090-B68D-E7B922D31C56}" type="pres">
      <dgm:prSet presAssocID="{96CFAB10-6700-4111-BB9F-4014C88601FF}" presName="gear3dstNode" presStyleLbl="node1" presStyleIdx="2" presStyleCnt="3"/>
      <dgm:spPr/>
      <dgm:t>
        <a:bodyPr/>
        <a:lstStyle/>
        <a:p>
          <a:endParaRPr lang="th-TH"/>
        </a:p>
      </dgm:t>
    </dgm:pt>
    <dgm:pt modelId="{37B631DE-2E0E-49F2-9760-B3029CA574D2}" type="pres">
      <dgm:prSet presAssocID="{BFC0979C-BE86-40E0-89FC-D2C9203C6E3A}" presName="connector1" presStyleLbl="sibTrans2D1" presStyleIdx="0" presStyleCnt="3"/>
      <dgm:spPr/>
      <dgm:t>
        <a:bodyPr/>
        <a:lstStyle/>
        <a:p>
          <a:endParaRPr lang="th-TH"/>
        </a:p>
      </dgm:t>
    </dgm:pt>
    <dgm:pt modelId="{0E4C1E7D-3E31-4689-94E9-45682C5E0845}" type="pres">
      <dgm:prSet presAssocID="{46E949D9-9AB8-4531-BE0E-7ED20E6EFE83}" presName="connector2" presStyleLbl="sibTrans2D1" presStyleIdx="1" presStyleCnt="3"/>
      <dgm:spPr/>
      <dgm:t>
        <a:bodyPr/>
        <a:lstStyle/>
        <a:p>
          <a:endParaRPr lang="th-TH"/>
        </a:p>
      </dgm:t>
    </dgm:pt>
    <dgm:pt modelId="{1C50D1EE-83A5-409D-A53D-2B1061C3FCBE}" type="pres">
      <dgm:prSet presAssocID="{E02BA76E-4B85-4C91-BD1B-37FEE379BA72}" presName="connector3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E46CE8E0-73E8-4B41-9E1E-D48DB0F046FD}" type="presOf" srcId="{212789B8-F808-47D3-9BFB-C0D5E609F893}" destId="{E932DC82-CD16-4AB1-85B8-1A2FA113AF0F}" srcOrd="0" destOrd="0" presId="urn:microsoft.com/office/officeart/2005/8/layout/gear1"/>
    <dgm:cxn modelId="{305D82EC-36CC-4809-9CAB-2AD8FF889AB1}" type="presOf" srcId="{0D4AAB11-4119-40D5-9D89-67684225A2CB}" destId="{66AABD4B-0DA4-476A-B01D-D826BF862CA5}" srcOrd="1" destOrd="0" presId="urn:microsoft.com/office/officeart/2005/8/layout/gear1"/>
    <dgm:cxn modelId="{704B9AB4-1BF0-49F4-A758-0625A1522BE6}" type="presOf" srcId="{E02BA76E-4B85-4C91-BD1B-37FEE379BA72}" destId="{1C50D1EE-83A5-409D-A53D-2B1061C3FCBE}" srcOrd="0" destOrd="0" presId="urn:microsoft.com/office/officeart/2005/8/layout/gear1"/>
    <dgm:cxn modelId="{0E665307-CBDE-4426-A257-D12F27CB01F3}" type="presOf" srcId="{96CFAB10-6700-4111-BB9F-4014C88601FF}" destId="{A682E758-1023-435D-8347-79F64F47E63D}" srcOrd="1" destOrd="0" presId="urn:microsoft.com/office/officeart/2005/8/layout/gear1"/>
    <dgm:cxn modelId="{969376D9-218F-424D-89F1-AB9A33AF3961}" srcId="{83042CE8-8189-4ED7-B22B-052D5515BE21}" destId="{96CFAB10-6700-4111-BB9F-4014C88601FF}" srcOrd="2" destOrd="0" parTransId="{DFD418CF-C2AE-4A72-A4C4-949F21D14389}" sibTransId="{E02BA76E-4B85-4C91-BD1B-37FEE379BA72}"/>
    <dgm:cxn modelId="{8E6C12EF-D58B-4D2B-B46E-5EC6C9EC4A2B}" type="presOf" srcId="{212789B8-F808-47D3-9BFB-C0D5E609F893}" destId="{FEAEB6B2-902E-4808-BC4B-6DCBCED74C18}" srcOrd="2" destOrd="0" presId="urn:microsoft.com/office/officeart/2005/8/layout/gear1"/>
    <dgm:cxn modelId="{38EE3A64-073F-4E74-95B4-E8F86A6A3A20}" type="presOf" srcId="{96CFAB10-6700-4111-BB9F-4014C88601FF}" destId="{AE2C7D60-4541-4268-8613-C030CEC634E4}" srcOrd="0" destOrd="0" presId="urn:microsoft.com/office/officeart/2005/8/layout/gear1"/>
    <dgm:cxn modelId="{22E2FFEE-3C31-4037-A29B-28BB975E1EB4}" type="presOf" srcId="{BFC0979C-BE86-40E0-89FC-D2C9203C6E3A}" destId="{37B631DE-2E0E-49F2-9760-B3029CA574D2}" srcOrd="0" destOrd="0" presId="urn:microsoft.com/office/officeart/2005/8/layout/gear1"/>
    <dgm:cxn modelId="{B0FE4625-CBFF-413F-B801-827305240AF8}" type="presOf" srcId="{0D4AAB11-4119-40D5-9D89-67684225A2CB}" destId="{3F5724DE-20F7-4974-B031-3B6300D94D7E}" srcOrd="2" destOrd="0" presId="urn:microsoft.com/office/officeart/2005/8/layout/gear1"/>
    <dgm:cxn modelId="{8EDA3F9D-86DA-4EBC-B133-984DE69B2DF5}" type="presOf" srcId="{96CFAB10-6700-4111-BB9F-4014C88601FF}" destId="{D92536AC-C45C-48AF-98E4-D9D99B0166B1}" srcOrd="2" destOrd="0" presId="urn:microsoft.com/office/officeart/2005/8/layout/gear1"/>
    <dgm:cxn modelId="{572FC36A-A3E5-4B8D-9103-EDF7A03F3DE5}" type="presOf" srcId="{96CFAB10-6700-4111-BB9F-4014C88601FF}" destId="{18600136-BD3D-4090-B68D-E7B922D31C56}" srcOrd="3" destOrd="0" presId="urn:microsoft.com/office/officeart/2005/8/layout/gear1"/>
    <dgm:cxn modelId="{AA1C02F8-0E3B-4DF4-89F4-5A0095860664}" type="presOf" srcId="{212789B8-F808-47D3-9BFB-C0D5E609F893}" destId="{A9D266C2-7C0E-4FEF-AEAA-2F3679398155}" srcOrd="1" destOrd="0" presId="urn:microsoft.com/office/officeart/2005/8/layout/gear1"/>
    <dgm:cxn modelId="{B6E189AB-CC03-4798-AB0A-FC3E135D1F52}" type="presOf" srcId="{0D4AAB11-4119-40D5-9D89-67684225A2CB}" destId="{41E64601-0A2C-47C1-8A59-28F9E2861516}" srcOrd="0" destOrd="0" presId="urn:microsoft.com/office/officeart/2005/8/layout/gear1"/>
    <dgm:cxn modelId="{E3F3E3D8-AF10-430F-BFAC-583EB3169AFA}" type="presOf" srcId="{83042CE8-8189-4ED7-B22B-052D5515BE21}" destId="{4EB21D99-BA24-4192-A2F3-AA3FBD7EB92F}" srcOrd="0" destOrd="0" presId="urn:microsoft.com/office/officeart/2005/8/layout/gear1"/>
    <dgm:cxn modelId="{BB04A5D5-A334-403F-A1DF-317B715F2A8B}" srcId="{83042CE8-8189-4ED7-B22B-052D5515BE21}" destId="{0D4AAB11-4119-40D5-9D89-67684225A2CB}" srcOrd="0" destOrd="0" parTransId="{B23B03B2-FE6A-4870-9172-98955E234799}" sibTransId="{BFC0979C-BE86-40E0-89FC-D2C9203C6E3A}"/>
    <dgm:cxn modelId="{ACAECEE3-C580-423A-92F4-227CB45F4C8C}" type="presOf" srcId="{46E949D9-9AB8-4531-BE0E-7ED20E6EFE83}" destId="{0E4C1E7D-3E31-4689-94E9-45682C5E0845}" srcOrd="0" destOrd="0" presId="urn:microsoft.com/office/officeart/2005/8/layout/gear1"/>
    <dgm:cxn modelId="{FBD8352B-72E6-4B1F-A02A-6B9119EA02A7}" srcId="{83042CE8-8189-4ED7-B22B-052D5515BE21}" destId="{212789B8-F808-47D3-9BFB-C0D5E609F893}" srcOrd="1" destOrd="0" parTransId="{8C33753A-23CC-4DA5-A3D0-B5EBB672AC69}" sibTransId="{46E949D9-9AB8-4531-BE0E-7ED20E6EFE83}"/>
    <dgm:cxn modelId="{3C2895E6-8689-4B6E-921E-F9353CBCE315}" type="presParOf" srcId="{4EB21D99-BA24-4192-A2F3-AA3FBD7EB92F}" destId="{41E64601-0A2C-47C1-8A59-28F9E2861516}" srcOrd="0" destOrd="0" presId="urn:microsoft.com/office/officeart/2005/8/layout/gear1"/>
    <dgm:cxn modelId="{182C2C75-8AF0-46F9-8FD8-EC38F9B7BCE4}" type="presParOf" srcId="{4EB21D99-BA24-4192-A2F3-AA3FBD7EB92F}" destId="{66AABD4B-0DA4-476A-B01D-D826BF862CA5}" srcOrd="1" destOrd="0" presId="urn:microsoft.com/office/officeart/2005/8/layout/gear1"/>
    <dgm:cxn modelId="{6133B862-1B8E-4100-A753-CDFDED1E8BB1}" type="presParOf" srcId="{4EB21D99-BA24-4192-A2F3-AA3FBD7EB92F}" destId="{3F5724DE-20F7-4974-B031-3B6300D94D7E}" srcOrd="2" destOrd="0" presId="urn:microsoft.com/office/officeart/2005/8/layout/gear1"/>
    <dgm:cxn modelId="{F0441207-E320-462F-8605-960FE199A2D0}" type="presParOf" srcId="{4EB21D99-BA24-4192-A2F3-AA3FBD7EB92F}" destId="{E932DC82-CD16-4AB1-85B8-1A2FA113AF0F}" srcOrd="3" destOrd="0" presId="urn:microsoft.com/office/officeart/2005/8/layout/gear1"/>
    <dgm:cxn modelId="{5A4D06CC-2EDD-4725-8821-92B64BAF22D4}" type="presParOf" srcId="{4EB21D99-BA24-4192-A2F3-AA3FBD7EB92F}" destId="{A9D266C2-7C0E-4FEF-AEAA-2F3679398155}" srcOrd="4" destOrd="0" presId="urn:microsoft.com/office/officeart/2005/8/layout/gear1"/>
    <dgm:cxn modelId="{230F6E22-85B1-47B8-B9E8-0A07C7F21479}" type="presParOf" srcId="{4EB21D99-BA24-4192-A2F3-AA3FBD7EB92F}" destId="{FEAEB6B2-902E-4808-BC4B-6DCBCED74C18}" srcOrd="5" destOrd="0" presId="urn:microsoft.com/office/officeart/2005/8/layout/gear1"/>
    <dgm:cxn modelId="{B2C2B5C4-9155-46E2-87B4-D34F289DF7AC}" type="presParOf" srcId="{4EB21D99-BA24-4192-A2F3-AA3FBD7EB92F}" destId="{AE2C7D60-4541-4268-8613-C030CEC634E4}" srcOrd="6" destOrd="0" presId="urn:microsoft.com/office/officeart/2005/8/layout/gear1"/>
    <dgm:cxn modelId="{4A794EC6-0015-4668-AC41-F791ECF133AF}" type="presParOf" srcId="{4EB21D99-BA24-4192-A2F3-AA3FBD7EB92F}" destId="{A682E758-1023-435D-8347-79F64F47E63D}" srcOrd="7" destOrd="0" presId="urn:microsoft.com/office/officeart/2005/8/layout/gear1"/>
    <dgm:cxn modelId="{1F8481A6-1B39-4DB1-8C1D-E0FD790E8A18}" type="presParOf" srcId="{4EB21D99-BA24-4192-A2F3-AA3FBD7EB92F}" destId="{D92536AC-C45C-48AF-98E4-D9D99B0166B1}" srcOrd="8" destOrd="0" presId="urn:microsoft.com/office/officeart/2005/8/layout/gear1"/>
    <dgm:cxn modelId="{0A04C1B5-7391-4A5A-A6B7-B41CAF02B1CE}" type="presParOf" srcId="{4EB21D99-BA24-4192-A2F3-AA3FBD7EB92F}" destId="{18600136-BD3D-4090-B68D-E7B922D31C56}" srcOrd="9" destOrd="0" presId="urn:microsoft.com/office/officeart/2005/8/layout/gear1"/>
    <dgm:cxn modelId="{7441DBF5-7E8D-4664-8848-0F81750BF1AD}" type="presParOf" srcId="{4EB21D99-BA24-4192-A2F3-AA3FBD7EB92F}" destId="{37B631DE-2E0E-49F2-9760-B3029CA574D2}" srcOrd="10" destOrd="0" presId="urn:microsoft.com/office/officeart/2005/8/layout/gear1"/>
    <dgm:cxn modelId="{DE766EF6-58CD-4671-99AF-43AC6074BCE8}" type="presParOf" srcId="{4EB21D99-BA24-4192-A2F3-AA3FBD7EB92F}" destId="{0E4C1E7D-3E31-4689-94E9-45682C5E0845}" srcOrd="11" destOrd="0" presId="urn:microsoft.com/office/officeart/2005/8/layout/gear1"/>
    <dgm:cxn modelId="{7DF50C3E-E692-4D19-8C01-3F9D829B4C0B}" type="presParOf" srcId="{4EB21D99-BA24-4192-A2F3-AA3FBD7EB92F}" destId="{1C50D1EE-83A5-409D-A53D-2B1061C3FCB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9BA62F-9519-4097-89DB-5B64F2FF7C4E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E5558058-C6D8-4005-88F3-F401B2D3D41D}">
      <dgm:prSet phldrT="[ข้อความ]"/>
      <dgm:spPr/>
      <dgm:t>
        <a:bodyPr/>
        <a:lstStyle/>
        <a:p>
          <a:r>
            <a:rPr lang="th-TH" dirty="0" smtClean="0">
              <a:solidFill>
                <a:srgbClr val="FF0000"/>
              </a:solidFill>
            </a:rPr>
            <a:t>กฎหมาย/ระเบียบ</a:t>
          </a:r>
          <a:endParaRPr lang="th-TH" dirty="0">
            <a:solidFill>
              <a:srgbClr val="FF0000"/>
            </a:solidFill>
          </a:endParaRPr>
        </a:p>
      </dgm:t>
    </dgm:pt>
    <dgm:pt modelId="{3BDAAC59-3DDC-4071-ABC4-450169F0B631}" type="parTrans" cxnId="{DB48C554-EE88-4310-A0FE-CC3A6AF6CBD9}">
      <dgm:prSet/>
      <dgm:spPr/>
      <dgm:t>
        <a:bodyPr/>
        <a:lstStyle/>
        <a:p>
          <a:endParaRPr lang="th-TH"/>
        </a:p>
      </dgm:t>
    </dgm:pt>
    <dgm:pt modelId="{029D6A24-0F89-412A-BD8E-D82C8E8AF534}" type="sibTrans" cxnId="{DB48C554-EE88-4310-A0FE-CC3A6AF6CBD9}">
      <dgm:prSet/>
      <dgm:spPr/>
      <dgm:t>
        <a:bodyPr/>
        <a:lstStyle/>
        <a:p>
          <a:endParaRPr lang="th-TH"/>
        </a:p>
      </dgm:t>
    </dgm:pt>
    <dgm:pt modelId="{F36887DE-A4DC-46F7-B959-2D7BA9B6D8DE}">
      <dgm:prSet phldrT="[ข้อความ]"/>
      <dgm:spPr/>
      <dgm:t>
        <a:bodyPr/>
        <a:lstStyle/>
        <a:p>
          <a:r>
            <a:rPr lang="th-TH" dirty="0" smtClean="0">
              <a:solidFill>
                <a:srgbClr val="FF0000"/>
              </a:solidFill>
            </a:rPr>
            <a:t>นโยบาย</a:t>
          </a:r>
          <a:endParaRPr lang="th-TH" dirty="0">
            <a:solidFill>
              <a:srgbClr val="FF0000"/>
            </a:solidFill>
          </a:endParaRPr>
        </a:p>
      </dgm:t>
    </dgm:pt>
    <dgm:pt modelId="{8BA16BAC-E879-4ED4-AB5E-A6FEFB017A00}" type="parTrans" cxnId="{ED746F3D-99D9-466C-B349-67802AE29127}">
      <dgm:prSet/>
      <dgm:spPr/>
      <dgm:t>
        <a:bodyPr/>
        <a:lstStyle/>
        <a:p>
          <a:endParaRPr lang="th-TH"/>
        </a:p>
      </dgm:t>
    </dgm:pt>
    <dgm:pt modelId="{25147893-1A5A-4DEA-9C7D-A4C30682AC6D}" type="sibTrans" cxnId="{ED746F3D-99D9-466C-B349-67802AE29127}">
      <dgm:prSet/>
      <dgm:spPr/>
      <dgm:t>
        <a:bodyPr/>
        <a:lstStyle/>
        <a:p>
          <a:endParaRPr lang="th-TH"/>
        </a:p>
      </dgm:t>
    </dgm:pt>
    <dgm:pt modelId="{1A10948D-9602-4C3D-A06F-A2ECE24CA8EB}">
      <dgm:prSet phldrT="[ข้อความ]"/>
      <dgm:spPr/>
      <dgm:t>
        <a:bodyPr/>
        <a:lstStyle/>
        <a:p>
          <a:r>
            <a:rPr lang="th-TH" dirty="0" smtClean="0">
              <a:solidFill>
                <a:srgbClr val="FF0000"/>
              </a:solidFill>
            </a:rPr>
            <a:t>บทบาทหน้าที่</a:t>
          </a:r>
          <a:endParaRPr lang="th-TH" dirty="0">
            <a:solidFill>
              <a:srgbClr val="FF0000"/>
            </a:solidFill>
          </a:endParaRPr>
        </a:p>
      </dgm:t>
    </dgm:pt>
    <dgm:pt modelId="{C88EC2DF-1662-4621-846D-56F17E78D783}" type="parTrans" cxnId="{4A9098B2-1D5D-4642-B56E-837A61077D73}">
      <dgm:prSet/>
      <dgm:spPr/>
      <dgm:t>
        <a:bodyPr/>
        <a:lstStyle/>
        <a:p>
          <a:endParaRPr lang="th-TH"/>
        </a:p>
      </dgm:t>
    </dgm:pt>
    <dgm:pt modelId="{B4104F57-6130-4B0F-B32F-1EA75680F955}" type="sibTrans" cxnId="{4A9098B2-1D5D-4642-B56E-837A61077D73}">
      <dgm:prSet/>
      <dgm:spPr/>
      <dgm:t>
        <a:bodyPr/>
        <a:lstStyle/>
        <a:p>
          <a:endParaRPr lang="th-TH"/>
        </a:p>
      </dgm:t>
    </dgm:pt>
    <dgm:pt modelId="{F0B2B65F-B0C6-4A1D-9B27-625A27EBED31}" type="pres">
      <dgm:prSet presAssocID="{959BA62F-9519-4097-89DB-5B64F2FF7C4E}" presName="compositeShape" presStyleCnt="0">
        <dgm:presLayoutVars>
          <dgm:chMax val="7"/>
          <dgm:dir/>
          <dgm:resizeHandles val="exact"/>
        </dgm:presLayoutVars>
      </dgm:prSet>
      <dgm:spPr/>
    </dgm:pt>
    <dgm:pt modelId="{128AE23C-941B-4102-AE8A-E9C4F23F5A9C}" type="pres">
      <dgm:prSet presAssocID="{959BA62F-9519-4097-89DB-5B64F2FF7C4E}" presName="wedge1" presStyleLbl="node1" presStyleIdx="0" presStyleCnt="3" custLinFactNeighborX="-2577" custLinFactNeighborY="1488"/>
      <dgm:spPr/>
      <dgm:t>
        <a:bodyPr/>
        <a:lstStyle/>
        <a:p>
          <a:endParaRPr lang="th-TH"/>
        </a:p>
      </dgm:t>
    </dgm:pt>
    <dgm:pt modelId="{A6BE538E-E1CF-4F84-BDAC-8D507812CB38}" type="pres">
      <dgm:prSet presAssocID="{959BA62F-9519-4097-89DB-5B64F2FF7C4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260DFE-97D0-483E-AC40-CFC9F7065982}" type="pres">
      <dgm:prSet presAssocID="{959BA62F-9519-4097-89DB-5B64F2FF7C4E}" presName="wedge2" presStyleLbl="node1" presStyleIdx="1" presStyleCnt="3"/>
      <dgm:spPr/>
      <dgm:t>
        <a:bodyPr/>
        <a:lstStyle/>
        <a:p>
          <a:endParaRPr lang="th-TH"/>
        </a:p>
      </dgm:t>
    </dgm:pt>
    <dgm:pt modelId="{6A2C2452-C26A-464D-8112-3F0FDDF3C01D}" type="pres">
      <dgm:prSet presAssocID="{959BA62F-9519-4097-89DB-5B64F2FF7C4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5B62BC-F734-40B7-850B-92C73F699FA0}" type="pres">
      <dgm:prSet presAssocID="{959BA62F-9519-4097-89DB-5B64F2FF7C4E}" presName="wedge3" presStyleLbl="node1" presStyleIdx="2" presStyleCnt="3"/>
      <dgm:spPr/>
      <dgm:t>
        <a:bodyPr/>
        <a:lstStyle/>
        <a:p>
          <a:endParaRPr lang="th-TH"/>
        </a:p>
      </dgm:t>
    </dgm:pt>
    <dgm:pt modelId="{013D1871-B3C7-4408-BFCE-EDF93BF59DDE}" type="pres">
      <dgm:prSet presAssocID="{959BA62F-9519-4097-89DB-5B64F2FF7C4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B48C554-EE88-4310-A0FE-CC3A6AF6CBD9}" srcId="{959BA62F-9519-4097-89DB-5B64F2FF7C4E}" destId="{E5558058-C6D8-4005-88F3-F401B2D3D41D}" srcOrd="0" destOrd="0" parTransId="{3BDAAC59-3DDC-4071-ABC4-450169F0B631}" sibTransId="{029D6A24-0F89-412A-BD8E-D82C8E8AF534}"/>
    <dgm:cxn modelId="{4A9098B2-1D5D-4642-B56E-837A61077D73}" srcId="{959BA62F-9519-4097-89DB-5B64F2FF7C4E}" destId="{1A10948D-9602-4C3D-A06F-A2ECE24CA8EB}" srcOrd="2" destOrd="0" parTransId="{C88EC2DF-1662-4621-846D-56F17E78D783}" sibTransId="{B4104F57-6130-4B0F-B32F-1EA75680F955}"/>
    <dgm:cxn modelId="{E45F5E08-FAF2-4EDB-B2D0-476177BA8B8C}" type="presOf" srcId="{E5558058-C6D8-4005-88F3-F401B2D3D41D}" destId="{A6BE538E-E1CF-4F84-BDAC-8D507812CB38}" srcOrd="1" destOrd="0" presId="urn:microsoft.com/office/officeart/2005/8/layout/chart3"/>
    <dgm:cxn modelId="{ED746F3D-99D9-466C-B349-67802AE29127}" srcId="{959BA62F-9519-4097-89DB-5B64F2FF7C4E}" destId="{F36887DE-A4DC-46F7-B959-2D7BA9B6D8DE}" srcOrd="1" destOrd="0" parTransId="{8BA16BAC-E879-4ED4-AB5E-A6FEFB017A00}" sibTransId="{25147893-1A5A-4DEA-9C7D-A4C30682AC6D}"/>
    <dgm:cxn modelId="{C74CF65E-1A17-4EFB-9975-6455F156FA22}" type="presOf" srcId="{F36887DE-A4DC-46F7-B959-2D7BA9B6D8DE}" destId="{51260DFE-97D0-483E-AC40-CFC9F7065982}" srcOrd="0" destOrd="0" presId="urn:microsoft.com/office/officeart/2005/8/layout/chart3"/>
    <dgm:cxn modelId="{D21A5F34-57DB-4CC7-9A68-317E2C90CF6C}" type="presOf" srcId="{1A10948D-9602-4C3D-A06F-A2ECE24CA8EB}" destId="{013D1871-B3C7-4408-BFCE-EDF93BF59DDE}" srcOrd="1" destOrd="0" presId="urn:microsoft.com/office/officeart/2005/8/layout/chart3"/>
    <dgm:cxn modelId="{C9A883E3-7B18-4B2D-82B1-68CAF719918D}" type="presOf" srcId="{959BA62F-9519-4097-89DB-5B64F2FF7C4E}" destId="{F0B2B65F-B0C6-4A1D-9B27-625A27EBED31}" srcOrd="0" destOrd="0" presId="urn:microsoft.com/office/officeart/2005/8/layout/chart3"/>
    <dgm:cxn modelId="{26A7FE0F-3789-4565-94B6-D861F9907CB0}" type="presOf" srcId="{1A10948D-9602-4C3D-A06F-A2ECE24CA8EB}" destId="{CA5B62BC-F734-40B7-850B-92C73F699FA0}" srcOrd="0" destOrd="0" presId="urn:microsoft.com/office/officeart/2005/8/layout/chart3"/>
    <dgm:cxn modelId="{9A93A8C9-F051-4547-9056-29230467C49C}" type="presOf" srcId="{E5558058-C6D8-4005-88F3-F401B2D3D41D}" destId="{128AE23C-941B-4102-AE8A-E9C4F23F5A9C}" srcOrd="0" destOrd="0" presId="urn:microsoft.com/office/officeart/2005/8/layout/chart3"/>
    <dgm:cxn modelId="{E26F632B-1DD5-441F-B199-DFC097167278}" type="presOf" srcId="{F36887DE-A4DC-46F7-B959-2D7BA9B6D8DE}" destId="{6A2C2452-C26A-464D-8112-3F0FDDF3C01D}" srcOrd="1" destOrd="0" presId="urn:microsoft.com/office/officeart/2005/8/layout/chart3"/>
    <dgm:cxn modelId="{77557774-94E0-4B7E-B016-E27FBA829128}" type="presParOf" srcId="{F0B2B65F-B0C6-4A1D-9B27-625A27EBED31}" destId="{128AE23C-941B-4102-AE8A-E9C4F23F5A9C}" srcOrd="0" destOrd="0" presId="urn:microsoft.com/office/officeart/2005/8/layout/chart3"/>
    <dgm:cxn modelId="{59FBBDCB-576F-44BE-80AE-77EA260595CE}" type="presParOf" srcId="{F0B2B65F-B0C6-4A1D-9B27-625A27EBED31}" destId="{A6BE538E-E1CF-4F84-BDAC-8D507812CB38}" srcOrd="1" destOrd="0" presId="urn:microsoft.com/office/officeart/2005/8/layout/chart3"/>
    <dgm:cxn modelId="{FF47224B-287E-4F62-8630-F6B8C6FC0026}" type="presParOf" srcId="{F0B2B65F-B0C6-4A1D-9B27-625A27EBED31}" destId="{51260DFE-97D0-483E-AC40-CFC9F7065982}" srcOrd="2" destOrd="0" presId="urn:microsoft.com/office/officeart/2005/8/layout/chart3"/>
    <dgm:cxn modelId="{317BAF52-FDA4-4A97-94CE-367F4D486FB9}" type="presParOf" srcId="{F0B2B65F-B0C6-4A1D-9B27-625A27EBED31}" destId="{6A2C2452-C26A-464D-8112-3F0FDDF3C01D}" srcOrd="3" destOrd="0" presId="urn:microsoft.com/office/officeart/2005/8/layout/chart3"/>
    <dgm:cxn modelId="{DEEF600E-4CC9-40FB-8F81-7D58C991887D}" type="presParOf" srcId="{F0B2B65F-B0C6-4A1D-9B27-625A27EBED31}" destId="{CA5B62BC-F734-40B7-850B-92C73F699FA0}" srcOrd="4" destOrd="0" presId="urn:microsoft.com/office/officeart/2005/8/layout/chart3"/>
    <dgm:cxn modelId="{467C48C7-4438-45F9-B3AD-84432BD8687C}" type="presParOf" srcId="{F0B2B65F-B0C6-4A1D-9B27-625A27EBED31}" destId="{013D1871-B3C7-4408-BFCE-EDF93BF59DD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042CE8-8189-4ED7-B22B-052D5515BE21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D4AAB11-4119-40D5-9D89-67684225A2CB}">
      <dgm:prSet phldrT="[ข้อความ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สอศ./</a:t>
          </a:r>
          <a:r>
            <a:rPr lang="th-TH" sz="4000" b="1" dirty="0" err="1" smtClean="0">
              <a:latin typeface="TH SarabunPSK" pitchFamily="34" charset="-34"/>
              <a:cs typeface="TH SarabunPSK" pitchFamily="34" charset="-34"/>
            </a:rPr>
            <a:t>สสอ</a:t>
          </a:r>
          <a:r>
            <a:rPr lang="en-US" sz="4000" b="1" dirty="0" smtClean="0">
              <a:latin typeface="TH SarabunPSK" pitchFamily="34" charset="-34"/>
              <a:cs typeface="TH SarabunPSK" pitchFamily="34" charset="-34"/>
            </a:rPr>
            <a:t>.</a:t>
          </a:r>
          <a:endParaRPr lang="th-TH" sz="4000" b="1" dirty="0">
            <a:latin typeface="TH SarabunPSK" pitchFamily="34" charset="-34"/>
            <a:cs typeface="TH SarabunPSK" pitchFamily="34" charset="-34"/>
          </a:endParaRPr>
        </a:p>
      </dgm:t>
    </dgm:pt>
    <dgm:pt modelId="{B23B03B2-FE6A-4870-9172-98955E234799}" type="parTrans" cxnId="{BB04A5D5-A334-403F-A1DF-317B715F2A8B}">
      <dgm:prSet/>
      <dgm:spPr/>
      <dgm:t>
        <a:bodyPr/>
        <a:lstStyle/>
        <a:p>
          <a:endParaRPr lang="th-TH"/>
        </a:p>
      </dgm:t>
    </dgm:pt>
    <dgm:pt modelId="{BFC0979C-BE86-40E0-89FC-D2C9203C6E3A}" type="sibTrans" cxnId="{BB04A5D5-A334-403F-A1DF-317B715F2A8B}">
      <dgm:prSet/>
      <dgm:spPr/>
      <dgm:t>
        <a:bodyPr/>
        <a:lstStyle/>
        <a:p>
          <a:endParaRPr lang="th-TH"/>
        </a:p>
      </dgm:t>
    </dgm:pt>
    <dgm:pt modelId="{212789B8-F808-47D3-9BFB-C0D5E609F893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สถานศึกษา/</a:t>
          </a:r>
          <a:r>
            <a:rPr lang="th-TH" sz="28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อศจ</a:t>
          </a: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/สถาบัน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8C33753A-23CC-4DA5-A3D0-B5EBB672AC69}" type="parTrans" cxnId="{FBD8352B-72E6-4B1F-A02A-6B9119EA02A7}">
      <dgm:prSet/>
      <dgm:spPr/>
      <dgm:t>
        <a:bodyPr/>
        <a:lstStyle/>
        <a:p>
          <a:endParaRPr lang="th-TH"/>
        </a:p>
      </dgm:t>
    </dgm:pt>
    <dgm:pt modelId="{46E949D9-9AB8-4531-BE0E-7ED20E6EFE83}" type="sibTrans" cxnId="{FBD8352B-72E6-4B1F-A02A-6B9119EA02A7}">
      <dgm:prSet/>
      <dgm:spPr/>
      <dgm:t>
        <a:bodyPr/>
        <a:lstStyle/>
        <a:p>
          <a:endParaRPr lang="th-TH"/>
        </a:p>
      </dgm:t>
    </dgm:pt>
    <dgm:pt modelId="{96CFAB10-6700-4111-BB9F-4014C88601FF}">
      <dgm:prSet phldrT="[ข้อความ]" custT="1"/>
      <dgm:spPr/>
      <dgm:t>
        <a:bodyPr/>
        <a:lstStyle/>
        <a:p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ครู</a:t>
          </a:r>
          <a:endParaRPr lang="th-TH" sz="3600" b="1" dirty="0">
            <a:latin typeface="TH SarabunPSK" pitchFamily="34" charset="-34"/>
            <a:cs typeface="TH SarabunPSK" pitchFamily="34" charset="-34"/>
          </a:endParaRPr>
        </a:p>
      </dgm:t>
    </dgm:pt>
    <dgm:pt modelId="{DFD418CF-C2AE-4A72-A4C4-949F21D14389}" type="parTrans" cxnId="{969376D9-218F-424D-89F1-AB9A33AF3961}">
      <dgm:prSet/>
      <dgm:spPr/>
      <dgm:t>
        <a:bodyPr/>
        <a:lstStyle/>
        <a:p>
          <a:endParaRPr lang="th-TH"/>
        </a:p>
      </dgm:t>
    </dgm:pt>
    <dgm:pt modelId="{E02BA76E-4B85-4C91-BD1B-37FEE379BA72}" type="sibTrans" cxnId="{969376D9-218F-424D-89F1-AB9A33AF3961}">
      <dgm:prSet/>
      <dgm:spPr/>
      <dgm:t>
        <a:bodyPr/>
        <a:lstStyle/>
        <a:p>
          <a:endParaRPr lang="th-TH"/>
        </a:p>
      </dgm:t>
    </dgm:pt>
    <dgm:pt modelId="{4EB21D99-BA24-4192-A2F3-AA3FBD7EB92F}" type="pres">
      <dgm:prSet presAssocID="{83042CE8-8189-4ED7-B22B-052D5515BE2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1E64601-0A2C-47C1-8A59-28F9E2861516}" type="pres">
      <dgm:prSet presAssocID="{0D4AAB11-4119-40D5-9D89-67684225A2C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AABD4B-0DA4-476A-B01D-D826BF862CA5}" type="pres">
      <dgm:prSet presAssocID="{0D4AAB11-4119-40D5-9D89-67684225A2CB}" presName="gear1srcNode" presStyleLbl="node1" presStyleIdx="0" presStyleCnt="3"/>
      <dgm:spPr/>
      <dgm:t>
        <a:bodyPr/>
        <a:lstStyle/>
        <a:p>
          <a:endParaRPr lang="th-TH"/>
        </a:p>
      </dgm:t>
    </dgm:pt>
    <dgm:pt modelId="{3F5724DE-20F7-4974-B031-3B6300D94D7E}" type="pres">
      <dgm:prSet presAssocID="{0D4AAB11-4119-40D5-9D89-67684225A2CB}" presName="gear1dstNode" presStyleLbl="node1" presStyleIdx="0" presStyleCnt="3"/>
      <dgm:spPr/>
      <dgm:t>
        <a:bodyPr/>
        <a:lstStyle/>
        <a:p>
          <a:endParaRPr lang="th-TH"/>
        </a:p>
      </dgm:t>
    </dgm:pt>
    <dgm:pt modelId="{E932DC82-CD16-4AB1-85B8-1A2FA113AF0F}" type="pres">
      <dgm:prSet presAssocID="{212789B8-F808-47D3-9BFB-C0D5E609F893}" presName="gear2" presStyleLbl="node1" presStyleIdx="1" presStyleCnt="3" custScaleX="135541" custScaleY="11878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9D266C2-7C0E-4FEF-AEAA-2F3679398155}" type="pres">
      <dgm:prSet presAssocID="{212789B8-F808-47D3-9BFB-C0D5E609F893}" presName="gear2srcNode" presStyleLbl="node1" presStyleIdx="1" presStyleCnt="3"/>
      <dgm:spPr/>
      <dgm:t>
        <a:bodyPr/>
        <a:lstStyle/>
        <a:p>
          <a:endParaRPr lang="th-TH"/>
        </a:p>
      </dgm:t>
    </dgm:pt>
    <dgm:pt modelId="{FEAEB6B2-902E-4808-BC4B-6DCBCED74C18}" type="pres">
      <dgm:prSet presAssocID="{212789B8-F808-47D3-9BFB-C0D5E609F893}" presName="gear2dstNode" presStyleLbl="node1" presStyleIdx="1" presStyleCnt="3"/>
      <dgm:spPr/>
      <dgm:t>
        <a:bodyPr/>
        <a:lstStyle/>
        <a:p>
          <a:endParaRPr lang="th-TH"/>
        </a:p>
      </dgm:t>
    </dgm:pt>
    <dgm:pt modelId="{AE2C7D60-4541-4268-8613-C030CEC634E4}" type="pres">
      <dgm:prSet presAssocID="{96CFAB10-6700-4111-BB9F-4014C88601FF}" presName="gear3" presStyleLbl="node1" presStyleIdx="2" presStyleCnt="3"/>
      <dgm:spPr/>
      <dgm:t>
        <a:bodyPr/>
        <a:lstStyle/>
        <a:p>
          <a:endParaRPr lang="th-TH"/>
        </a:p>
      </dgm:t>
    </dgm:pt>
    <dgm:pt modelId="{A682E758-1023-435D-8347-79F64F47E63D}" type="pres">
      <dgm:prSet presAssocID="{96CFAB10-6700-4111-BB9F-4014C88601F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2536AC-C45C-48AF-98E4-D9D99B0166B1}" type="pres">
      <dgm:prSet presAssocID="{96CFAB10-6700-4111-BB9F-4014C88601FF}" presName="gear3srcNode" presStyleLbl="node1" presStyleIdx="2" presStyleCnt="3"/>
      <dgm:spPr/>
      <dgm:t>
        <a:bodyPr/>
        <a:lstStyle/>
        <a:p>
          <a:endParaRPr lang="th-TH"/>
        </a:p>
      </dgm:t>
    </dgm:pt>
    <dgm:pt modelId="{18600136-BD3D-4090-B68D-E7B922D31C56}" type="pres">
      <dgm:prSet presAssocID="{96CFAB10-6700-4111-BB9F-4014C88601FF}" presName="gear3dstNode" presStyleLbl="node1" presStyleIdx="2" presStyleCnt="3"/>
      <dgm:spPr/>
      <dgm:t>
        <a:bodyPr/>
        <a:lstStyle/>
        <a:p>
          <a:endParaRPr lang="th-TH"/>
        </a:p>
      </dgm:t>
    </dgm:pt>
    <dgm:pt modelId="{37B631DE-2E0E-49F2-9760-B3029CA574D2}" type="pres">
      <dgm:prSet presAssocID="{BFC0979C-BE86-40E0-89FC-D2C9203C6E3A}" presName="connector1" presStyleLbl="sibTrans2D1" presStyleIdx="0" presStyleCnt="3"/>
      <dgm:spPr/>
      <dgm:t>
        <a:bodyPr/>
        <a:lstStyle/>
        <a:p>
          <a:endParaRPr lang="th-TH"/>
        </a:p>
      </dgm:t>
    </dgm:pt>
    <dgm:pt modelId="{0E4C1E7D-3E31-4689-94E9-45682C5E0845}" type="pres">
      <dgm:prSet presAssocID="{46E949D9-9AB8-4531-BE0E-7ED20E6EFE83}" presName="connector2" presStyleLbl="sibTrans2D1" presStyleIdx="1" presStyleCnt="3"/>
      <dgm:spPr/>
      <dgm:t>
        <a:bodyPr/>
        <a:lstStyle/>
        <a:p>
          <a:endParaRPr lang="th-TH"/>
        </a:p>
      </dgm:t>
    </dgm:pt>
    <dgm:pt modelId="{1C50D1EE-83A5-409D-A53D-2B1061C3FCBE}" type="pres">
      <dgm:prSet presAssocID="{E02BA76E-4B85-4C91-BD1B-37FEE379BA72}" presName="connector3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A495BEC5-3A30-4EA9-8AA5-0B5B579BDD7C}" type="presOf" srcId="{96CFAB10-6700-4111-BB9F-4014C88601FF}" destId="{D92536AC-C45C-48AF-98E4-D9D99B0166B1}" srcOrd="2" destOrd="0" presId="urn:microsoft.com/office/officeart/2005/8/layout/gear1"/>
    <dgm:cxn modelId="{3FE02146-5188-4A74-9F79-E751CC72635D}" type="presOf" srcId="{46E949D9-9AB8-4531-BE0E-7ED20E6EFE83}" destId="{0E4C1E7D-3E31-4689-94E9-45682C5E0845}" srcOrd="0" destOrd="0" presId="urn:microsoft.com/office/officeart/2005/8/layout/gear1"/>
    <dgm:cxn modelId="{F7CCCF7C-8921-4DA1-88D0-960CC967AF99}" type="presOf" srcId="{212789B8-F808-47D3-9BFB-C0D5E609F893}" destId="{A9D266C2-7C0E-4FEF-AEAA-2F3679398155}" srcOrd="1" destOrd="0" presId="urn:microsoft.com/office/officeart/2005/8/layout/gear1"/>
    <dgm:cxn modelId="{34E6F785-F1FB-4B0D-8FBC-CCE50B3E55D0}" type="presOf" srcId="{83042CE8-8189-4ED7-B22B-052D5515BE21}" destId="{4EB21D99-BA24-4192-A2F3-AA3FBD7EB92F}" srcOrd="0" destOrd="0" presId="urn:microsoft.com/office/officeart/2005/8/layout/gear1"/>
    <dgm:cxn modelId="{969376D9-218F-424D-89F1-AB9A33AF3961}" srcId="{83042CE8-8189-4ED7-B22B-052D5515BE21}" destId="{96CFAB10-6700-4111-BB9F-4014C88601FF}" srcOrd="2" destOrd="0" parTransId="{DFD418CF-C2AE-4A72-A4C4-949F21D14389}" sibTransId="{E02BA76E-4B85-4C91-BD1B-37FEE379BA72}"/>
    <dgm:cxn modelId="{41E95B00-0F29-44E8-974A-EAB77C0E0E29}" type="presOf" srcId="{0D4AAB11-4119-40D5-9D89-67684225A2CB}" destId="{41E64601-0A2C-47C1-8A59-28F9E2861516}" srcOrd="0" destOrd="0" presId="urn:microsoft.com/office/officeart/2005/8/layout/gear1"/>
    <dgm:cxn modelId="{7EB72AA5-6C85-400A-A049-E9393427562E}" type="presOf" srcId="{212789B8-F808-47D3-9BFB-C0D5E609F893}" destId="{FEAEB6B2-902E-4808-BC4B-6DCBCED74C18}" srcOrd="2" destOrd="0" presId="urn:microsoft.com/office/officeart/2005/8/layout/gear1"/>
    <dgm:cxn modelId="{7C437CB3-5E67-4026-952B-80AFADB50F15}" type="presOf" srcId="{96CFAB10-6700-4111-BB9F-4014C88601FF}" destId="{AE2C7D60-4541-4268-8613-C030CEC634E4}" srcOrd="0" destOrd="0" presId="urn:microsoft.com/office/officeart/2005/8/layout/gear1"/>
    <dgm:cxn modelId="{FE66163D-473A-4447-91D5-0D76BC050D2E}" type="presOf" srcId="{E02BA76E-4B85-4C91-BD1B-37FEE379BA72}" destId="{1C50D1EE-83A5-409D-A53D-2B1061C3FCBE}" srcOrd="0" destOrd="0" presId="urn:microsoft.com/office/officeart/2005/8/layout/gear1"/>
    <dgm:cxn modelId="{1294945E-29E6-4293-A362-E869B72AB129}" type="presOf" srcId="{0D4AAB11-4119-40D5-9D89-67684225A2CB}" destId="{66AABD4B-0DA4-476A-B01D-D826BF862CA5}" srcOrd="1" destOrd="0" presId="urn:microsoft.com/office/officeart/2005/8/layout/gear1"/>
    <dgm:cxn modelId="{52425423-4D73-4C79-B035-39C0A0B64486}" type="presOf" srcId="{96CFAB10-6700-4111-BB9F-4014C88601FF}" destId="{A682E758-1023-435D-8347-79F64F47E63D}" srcOrd="1" destOrd="0" presId="urn:microsoft.com/office/officeart/2005/8/layout/gear1"/>
    <dgm:cxn modelId="{BB04A5D5-A334-403F-A1DF-317B715F2A8B}" srcId="{83042CE8-8189-4ED7-B22B-052D5515BE21}" destId="{0D4AAB11-4119-40D5-9D89-67684225A2CB}" srcOrd="0" destOrd="0" parTransId="{B23B03B2-FE6A-4870-9172-98955E234799}" sibTransId="{BFC0979C-BE86-40E0-89FC-D2C9203C6E3A}"/>
    <dgm:cxn modelId="{F9ADC664-790A-4E17-A82D-9F1C77F8D219}" type="presOf" srcId="{0D4AAB11-4119-40D5-9D89-67684225A2CB}" destId="{3F5724DE-20F7-4974-B031-3B6300D94D7E}" srcOrd="2" destOrd="0" presId="urn:microsoft.com/office/officeart/2005/8/layout/gear1"/>
    <dgm:cxn modelId="{FBD8352B-72E6-4B1F-A02A-6B9119EA02A7}" srcId="{83042CE8-8189-4ED7-B22B-052D5515BE21}" destId="{212789B8-F808-47D3-9BFB-C0D5E609F893}" srcOrd="1" destOrd="0" parTransId="{8C33753A-23CC-4DA5-A3D0-B5EBB672AC69}" sibTransId="{46E949D9-9AB8-4531-BE0E-7ED20E6EFE83}"/>
    <dgm:cxn modelId="{C9B31140-9A12-42E0-A974-EDBF599492B7}" type="presOf" srcId="{BFC0979C-BE86-40E0-89FC-D2C9203C6E3A}" destId="{37B631DE-2E0E-49F2-9760-B3029CA574D2}" srcOrd="0" destOrd="0" presId="urn:microsoft.com/office/officeart/2005/8/layout/gear1"/>
    <dgm:cxn modelId="{C4B64447-6945-4405-A350-99CA75109419}" type="presOf" srcId="{96CFAB10-6700-4111-BB9F-4014C88601FF}" destId="{18600136-BD3D-4090-B68D-E7B922D31C56}" srcOrd="3" destOrd="0" presId="urn:microsoft.com/office/officeart/2005/8/layout/gear1"/>
    <dgm:cxn modelId="{1E5435DF-FA35-46AC-9D55-8E96B7414ED6}" type="presOf" srcId="{212789B8-F808-47D3-9BFB-C0D5E609F893}" destId="{E932DC82-CD16-4AB1-85B8-1A2FA113AF0F}" srcOrd="0" destOrd="0" presId="urn:microsoft.com/office/officeart/2005/8/layout/gear1"/>
    <dgm:cxn modelId="{9F8A1AEA-9D05-4691-802F-058BB511C5D0}" type="presParOf" srcId="{4EB21D99-BA24-4192-A2F3-AA3FBD7EB92F}" destId="{41E64601-0A2C-47C1-8A59-28F9E2861516}" srcOrd="0" destOrd="0" presId="urn:microsoft.com/office/officeart/2005/8/layout/gear1"/>
    <dgm:cxn modelId="{37EB281A-8AA5-428D-9887-55C8F55807A1}" type="presParOf" srcId="{4EB21D99-BA24-4192-A2F3-AA3FBD7EB92F}" destId="{66AABD4B-0DA4-476A-B01D-D826BF862CA5}" srcOrd="1" destOrd="0" presId="urn:microsoft.com/office/officeart/2005/8/layout/gear1"/>
    <dgm:cxn modelId="{DBC111B9-E7D9-40F3-84E2-1AEF6388B3B8}" type="presParOf" srcId="{4EB21D99-BA24-4192-A2F3-AA3FBD7EB92F}" destId="{3F5724DE-20F7-4974-B031-3B6300D94D7E}" srcOrd="2" destOrd="0" presId="urn:microsoft.com/office/officeart/2005/8/layout/gear1"/>
    <dgm:cxn modelId="{4F6CF839-A51E-4531-998D-22FC015D8D86}" type="presParOf" srcId="{4EB21D99-BA24-4192-A2F3-AA3FBD7EB92F}" destId="{E932DC82-CD16-4AB1-85B8-1A2FA113AF0F}" srcOrd="3" destOrd="0" presId="urn:microsoft.com/office/officeart/2005/8/layout/gear1"/>
    <dgm:cxn modelId="{ABF34470-4614-49F4-B4FC-67A485D305CD}" type="presParOf" srcId="{4EB21D99-BA24-4192-A2F3-AA3FBD7EB92F}" destId="{A9D266C2-7C0E-4FEF-AEAA-2F3679398155}" srcOrd="4" destOrd="0" presId="urn:microsoft.com/office/officeart/2005/8/layout/gear1"/>
    <dgm:cxn modelId="{8DDFDDDB-63A8-4E85-B3F3-28C3600FF8E1}" type="presParOf" srcId="{4EB21D99-BA24-4192-A2F3-AA3FBD7EB92F}" destId="{FEAEB6B2-902E-4808-BC4B-6DCBCED74C18}" srcOrd="5" destOrd="0" presId="urn:microsoft.com/office/officeart/2005/8/layout/gear1"/>
    <dgm:cxn modelId="{200DCFAF-CBD9-48CB-9D11-305A3898285B}" type="presParOf" srcId="{4EB21D99-BA24-4192-A2F3-AA3FBD7EB92F}" destId="{AE2C7D60-4541-4268-8613-C030CEC634E4}" srcOrd="6" destOrd="0" presId="urn:microsoft.com/office/officeart/2005/8/layout/gear1"/>
    <dgm:cxn modelId="{3B2426FD-7E50-4E40-A817-63AD092804EC}" type="presParOf" srcId="{4EB21D99-BA24-4192-A2F3-AA3FBD7EB92F}" destId="{A682E758-1023-435D-8347-79F64F47E63D}" srcOrd="7" destOrd="0" presId="urn:microsoft.com/office/officeart/2005/8/layout/gear1"/>
    <dgm:cxn modelId="{93846991-25FA-472F-9ABC-C6A438312DAC}" type="presParOf" srcId="{4EB21D99-BA24-4192-A2F3-AA3FBD7EB92F}" destId="{D92536AC-C45C-48AF-98E4-D9D99B0166B1}" srcOrd="8" destOrd="0" presId="urn:microsoft.com/office/officeart/2005/8/layout/gear1"/>
    <dgm:cxn modelId="{35EE901C-B27B-4319-BD62-C8CD6909725A}" type="presParOf" srcId="{4EB21D99-BA24-4192-A2F3-AA3FBD7EB92F}" destId="{18600136-BD3D-4090-B68D-E7B922D31C56}" srcOrd="9" destOrd="0" presId="urn:microsoft.com/office/officeart/2005/8/layout/gear1"/>
    <dgm:cxn modelId="{EF7449D0-AF39-472E-A08C-89CFAAB8A03F}" type="presParOf" srcId="{4EB21D99-BA24-4192-A2F3-AA3FBD7EB92F}" destId="{37B631DE-2E0E-49F2-9760-B3029CA574D2}" srcOrd="10" destOrd="0" presId="urn:microsoft.com/office/officeart/2005/8/layout/gear1"/>
    <dgm:cxn modelId="{802CD81F-6284-443F-BC27-8CAD9D434321}" type="presParOf" srcId="{4EB21D99-BA24-4192-A2F3-AA3FBD7EB92F}" destId="{0E4C1E7D-3E31-4689-94E9-45682C5E0845}" srcOrd="11" destOrd="0" presId="urn:microsoft.com/office/officeart/2005/8/layout/gear1"/>
    <dgm:cxn modelId="{7295848D-C30B-4078-923F-CB8249CD8E26}" type="presParOf" srcId="{4EB21D99-BA24-4192-A2F3-AA3FBD7EB92F}" destId="{1C50D1EE-83A5-409D-A53D-2B1061C3FCB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4D9E82-DDB1-4016-818D-CCE1DDE760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61D5E9E-EC0E-4621-B7FF-814B318F017A}">
      <dgm:prSet phldrT="[ข้อความ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ครู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D183581C-7650-4D5C-8820-3602EBE1E4F9}" type="parTrans" cxnId="{9FE53EE2-EB02-4B8B-99E8-ADD148C7B268}">
      <dgm:prSet/>
      <dgm:spPr/>
      <dgm:t>
        <a:bodyPr/>
        <a:lstStyle/>
        <a:p>
          <a:endParaRPr lang="th-TH"/>
        </a:p>
      </dgm:t>
    </dgm:pt>
    <dgm:pt modelId="{1B0D122F-34DF-4981-AAED-53152A43377D}" type="sibTrans" cxnId="{9FE53EE2-EB02-4B8B-99E8-ADD148C7B268}">
      <dgm:prSet/>
      <dgm:spPr/>
      <dgm:t>
        <a:bodyPr/>
        <a:lstStyle/>
        <a:p>
          <a:endParaRPr lang="th-TH"/>
        </a:p>
      </dgm:t>
    </dgm:pt>
    <dgm:pt modelId="{1A703F3A-411A-411F-94E6-2D20D8653893}">
      <dgm:prSet phldrT="[ข้อความ]"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หน่วยงา</a:t>
          </a:r>
          <a:r>
            <a:rPr lang="th-TH" dirty="0" smtClean="0"/>
            <a:t>น</a:t>
          </a:r>
          <a:endParaRPr lang="th-TH" dirty="0"/>
        </a:p>
      </dgm:t>
    </dgm:pt>
    <dgm:pt modelId="{126A2010-0C81-4640-BAAB-73E553CC704B}" type="parTrans" cxnId="{8F48C71A-03B3-438D-816E-B71EC0AE5018}">
      <dgm:prSet/>
      <dgm:spPr/>
      <dgm:t>
        <a:bodyPr/>
        <a:lstStyle/>
        <a:p>
          <a:endParaRPr lang="th-TH"/>
        </a:p>
      </dgm:t>
    </dgm:pt>
    <dgm:pt modelId="{64845D0A-5F97-409D-BE15-4728314BEAA0}" type="sibTrans" cxnId="{8F48C71A-03B3-438D-816E-B71EC0AE5018}">
      <dgm:prSet/>
      <dgm:spPr/>
      <dgm:t>
        <a:bodyPr/>
        <a:lstStyle/>
        <a:p>
          <a:endParaRPr lang="th-TH"/>
        </a:p>
      </dgm:t>
    </dgm:pt>
    <dgm:pt modelId="{FD9D34D6-6C52-4057-9DE9-245A691FDD28}">
      <dgm:prSet phldrT="[ข้อความ]"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นักเรียน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CAC373F2-F298-49E1-9986-3F56308AADA3}" type="parTrans" cxnId="{4A5CCB68-223E-4A29-B1F8-9B5EF81D2512}">
      <dgm:prSet/>
      <dgm:spPr/>
      <dgm:t>
        <a:bodyPr/>
        <a:lstStyle/>
        <a:p>
          <a:endParaRPr lang="th-TH"/>
        </a:p>
      </dgm:t>
    </dgm:pt>
    <dgm:pt modelId="{E5E0904F-8746-4500-AD45-B39CE94A0340}" type="sibTrans" cxnId="{4A5CCB68-223E-4A29-B1F8-9B5EF81D2512}">
      <dgm:prSet/>
      <dgm:spPr/>
      <dgm:t>
        <a:bodyPr/>
        <a:lstStyle/>
        <a:p>
          <a:endParaRPr lang="th-TH"/>
        </a:p>
      </dgm:t>
    </dgm:pt>
    <dgm:pt modelId="{D08042B9-452C-4FBE-9A15-86AD0EFCC56A}" type="pres">
      <dgm:prSet presAssocID="{2F4D9E82-DDB1-4016-818D-CCE1DDE7608A}" presName="compositeShape" presStyleCnt="0">
        <dgm:presLayoutVars>
          <dgm:chMax val="7"/>
          <dgm:dir/>
          <dgm:resizeHandles val="exact"/>
        </dgm:presLayoutVars>
      </dgm:prSet>
      <dgm:spPr/>
    </dgm:pt>
    <dgm:pt modelId="{2E4836D4-7672-41C8-979C-4D2134BC0E02}" type="pres">
      <dgm:prSet presAssocID="{761D5E9E-EC0E-4621-B7FF-814B318F017A}" presName="circ1" presStyleLbl="vennNode1" presStyleIdx="0" presStyleCnt="3" custLinFactNeighborX="-487" custLinFactNeighborY="-2083"/>
      <dgm:spPr/>
      <dgm:t>
        <a:bodyPr/>
        <a:lstStyle/>
        <a:p>
          <a:endParaRPr lang="th-TH"/>
        </a:p>
      </dgm:t>
    </dgm:pt>
    <dgm:pt modelId="{369E85FC-D375-410F-8668-69D36831D67D}" type="pres">
      <dgm:prSet presAssocID="{761D5E9E-EC0E-4621-B7FF-814B318F017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1850C6-1B62-4F53-8777-E9D00B862768}" type="pres">
      <dgm:prSet presAssocID="{1A703F3A-411A-411F-94E6-2D20D8653893}" presName="circ2" presStyleLbl="vennNode1" presStyleIdx="1" presStyleCnt="3" custLinFactNeighborX="1308" custLinFactNeighborY="-189"/>
      <dgm:spPr/>
      <dgm:t>
        <a:bodyPr/>
        <a:lstStyle/>
        <a:p>
          <a:endParaRPr lang="th-TH"/>
        </a:p>
      </dgm:t>
    </dgm:pt>
    <dgm:pt modelId="{D86AB9C2-1796-4DFC-B7BF-AF4B5E9CC045}" type="pres">
      <dgm:prSet presAssocID="{1A703F3A-411A-411F-94E6-2D20D86538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7C2409-FA1E-4DDE-8AC1-C1AFEAA33FAD}" type="pres">
      <dgm:prSet presAssocID="{FD9D34D6-6C52-4057-9DE9-245A691FDD28}" presName="circ3" presStyleLbl="vennNode1" presStyleIdx="2" presStyleCnt="3"/>
      <dgm:spPr/>
      <dgm:t>
        <a:bodyPr/>
        <a:lstStyle/>
        <a:p>
          <a:endParaRPr lang="th-TH"/>
        </a:p>
      </dgm:t>
    </dgm:pt>
    <dgm:pt modelId="{F108BC14-E95E-4E29-AE6E-F58C9F875C0D}" type="pres">
      <dgm:prSet presAssocID="{FD9D34D6-6C52-4057-9DE9-245A691FDD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BC1CD0A-ED2E-408D-BF97-E1C3C8168C2E}" type="presOf" srcId="{1A703F3A-411A-411F-94E6-2D20D8653893}" destId="{B91850C6-1B62-4F53-8777-E9D00B862768}" srcOrd="0" destOrd="0" presId="urn:microsoft.com/office/officeart/2005/8/layout/venn1"/>
    <dgm:cxn modelId="{9FE53EE2-EB02-4B8B-99E8-ADD148C7B268}" srcId="{2F4D9E82-DDB1-4016-818D-CCE1DDE7608A}" destId="{761D5E9E-EC0E-4621-B7FF-814B318F017A}" srcOrd="0" destOrd="0" parTransId="{D183581C-7650-4D5C-8820-3602EBE1E4F9}" sibTransId="{1B0D122F-34DF-4981-AAED-53152A43377D}"/>
    <dgm:cxn modelId="{22921087-7E86-481C-AC91-7406672B2F57}" type="presOf" srcId="{2F4D9E82-DDB1-4016-818D-CCE1DDE7608A}" destId="{D08042B9-452C-4FBE-9A15-86AD0EFCC56A}" srcOrd="0" destOrd="0" presId="urn:microsoft.com/office/officeart/2005/8/layout/venn1"/>
    <dgm:cxn modelId="{50A95EF9-6D67-4F2B-AA9E-1779500A5914}" type="presOf" srcId="{FD9D34D6-6C52-4057-9DE9-245A691FDD28}" destId="{F108BC14-E95E-4E29-AE6E-F58C9F875C0D}" srcOrd="1" destOrd="0" presId="urn:microsoft.com/office/officeart/2005/8/layout/venn1"/>
    <dgm:cxn modelId="{8F48C71A-03B3-438D-816E-B71EC0AE5018}" srcId="{2F4D9E82-DDB1-4016-818D-CCE1DDE7608A}" destId="{1A703F3A-411A-411F-94E6-2D20D8653893}" srcOrd="1" destOrd="0" parTransId="{126A2010-0C81-4640-BAAB-73E553CC704B}" sibTransId="{64845D0A-5F97-409D-BE15-4728314BEAA0}"/>
    <dgm:cxn modelId="{0651318B-92AA-4069-81BF-B78B8F543E67}" type="presOf" srcId="{FD9D34D6-6C52-4057-9DE9-245A691FDD28}" destId="{797C2409-FA1E-4DDE-8AC1-C1AFEAA33FAD}" srcOrd="0" destOrd="0" presId="urn:microsoft.com/office/officeart/2005/8/layout/venn1"/>
    <dgm:cxn modelId="{99378B83-7272-4EA1-A8F3-5F2095FE7787}" type="presOf" srcId="{761D5E9E-EC0E-4621-B7FF-814B318F017A}" destId="{2E4836D4-7672-41C8-979C-4D2134BC0E02}" srcOrd="0" destOrd="0" presId="urn:microsoft.com/office/officeart/2005/8/layout/venn1"/>
    <dgm:cxn modelId="{34CC96AC-DBA9-4519-B92D-1CB5A498A756}" type="presOf" srcId="{761D5E9E-EC0E-4621-B7FF-814B318F017A}" destId="{369E85FC-D375-410F-8668-69D36831D67D}" srcOrd="1" destOrd="0" presId="urn:microsoft.com/office/officeart/2005/8/layout/venn1"/>
    <dgm:cxn modelId="{BD9B1B66-DBA7-4E03-B398-5013D09CF614}" type="presOf" srcId="{1A703F3A-411A-411F-94E6-2D20D8653893}" destId="{D86AB9C2-1796-4DFC-B7BF-AF4B5E9CC045}" srcOrd="1" destOrd="0" presId="urn:microsoft.com/office/officeart/2005/8/layout/venn1"/>
    <dgm:cxn modelId="{4A5CCB68-223E-4A29-B1F8-9B5EF81D2512}" srcId="{2F4D9E82-DDB1-4016-818D-CCE1DDE7608A}" destId="{FD9D34D6-6C52-4057-9DE9-245A691FDD28}" srcOrd="2" destOrd="0" parTransId="{CAC373F2-F298-49E1-9986-3F56308AADA3}" sibTransId="{E5E0904F-8746-4500-AD45-B39CE94A0340}"/>
    <dgm:cxn modelId="{3ABE8263-11B5-4D2F-9077-7A98BD1C60B8}" type="presParOf" srcId="{D08042B9-452C-4FBE-9A15-86AD0EFCC56A}" destId="{2E4836D4-7672-41C8-979C-4D2134BC0E02}" srcOrd="0" destOrd="0" presId="urn:microsoft.com/office/officeart/2005/8/layout/venn1"/>
    <dgm:cxn modelId="{49F97285-F15E-4494-8924-C45CFD3875B3}" type="presParOf" srcId="{D08042B9-452C-4FBE-9A15-86AD0EFCC56A}" destId="{369E85FC-D375-410F-8668-69D36831D67D}" srcOrd="1" destOrd="0" presId="urn:microsoft.com/office/officeart/2005/8/layout/venn1"/>
    <dgm:cxn modelId="{55470A9A-04D8-4DE5-B5A7-9DC62D6DAF44}" type="presParOf" srcId="{D08042B9-452C-4FBE-9A15-86AD0EFCC56A}" destId="{B91850C6-1B62-4F53-8777-E9D00B862768}" srcOrd="2" destOrd="0" presId="urn:microsoft.com/office/officeart/2005/8/layout/venn1"/>
    <dgm:cxn modelId="{31D7D5D9-A5C8-49BD-98AD-5FD8A4F7EED4}" type="presParOf" srcId="{D08042B9-452C-4FBE-9A15-86AD0EFCC56A}" destId="{D86AB9C2-1796-4DFC-B7BF-AF4B5E9CC045}" srcOrd="3" destOrd="0" presId="urn:microsoft.com/office/officeart/2005/8/layout/venn1"/>
    <dgm:cxn modelId="{40883EE4-B1DE-4DB3-B6BC-325BD1BAC531}" type="presParOf" srcId="{D08042B9-452C-4FBE-9A15-86AD0EFCC56A}" destId="{797C2409-FA1E-4DDE-8AC1-C1AFEAA33FAD}" srcOrd="4" destOrd="0" presId="urn:microsoft.com/office/officeart/2005/8/layout/venn1"/>
    <dgm:cxn modelId="{4A2FEB3F-69BD-43DE-8E7E-5630737816A3}" type="presParOf" srcId="{D08042B9-452C-4FBE-9A15-86AD0EFCC56A}" destId="{F108BC14-E95E-4E29-AE6E-F58C9F875C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902692-C32E-49B1-8C7B-945C7631647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h-TH"/>
        </a:p>
      </dgm:t>
    </dgm:pt>
    <dgm:pt modelId="{8CB87381-7077-44EA-BAEB-D3DC01FFB92D}">
      <dgm:prSet phldrT="[ข้อความ]" custT="1"/>
      <dgm:spPr/>
      <dgm:t>
        <a:bodyPr/>
        <a:lstStyle/>
        <a:p>
          <a:r>
            <a:rPr lang="th-TH" sz="3200" b="1" dirty="0" smtClean="0">
              <a:ln/>
              <a:solidFill>
                <a:srgbClr val="7030A0"/>
              </a:solidFill>
              <a:latin typeface="TH SarabunPSK" pitchFamily="34" charset="-34"/>
              <a:cs typeface="TH SarabunPSK" pitchFamily="34" charset="-34"/>
            </a:rPr>
            <a:t>ศึกษาคู่มือ</a:t>
          </a:r>
          <a:endParaRPr lang="th-TH" sz="3200" b="1" dirty="0">
            <a:ln/>
            <a:solidFill>
              <a:srgbClr val="7030A0"/>
            </a:solidFill>
            <a:latin typeface="TH SarabunPSK" pitchFamily="34" charset="-34"/>
            <a:cs typeface="TH SarabunPSK" pitchFamily="34" charset="-34"/>
          </a:endParaRPr>
        </a:p>
      </dgm:t>
    </dgm:pt>
    <dgm:pt modelId="{041D2A65-F02D-4A65-89B4-D7FBF0A40DDF}" type="parTrans" cxnId="{B2B819F1-D43A-4143-8F24-CBB4F4978A2D}">
      <dgm:prSet/>
      <dgm:spPr/>
      <dgm:t>
        <a:bodyPr/>
        <a:lstStyle/>
        <a:p>
          <a:endParaRPr lang="th-TH">
            <a:ln>
              <a:solidFill>
                <a:srgbClr val="00B0F0"/>
              </a:solidFill>
            </a:ln>
          </a:endParaRPr>
        </a:p>
      </dgm:t>
    </dgm:pt>
    <dgm:pt modelId="{BAE60106-9CA3-438F-9C22-6D1516BF2161}" type="sibTrans" cxnId="{B2B819F1-D43A-4143-8F24-CBB4F4978A2D}">
      <dgm:prSet/>
      <dgm:spPr/>
      <dgm:t>
        <a:bodyPr/>
        <a:lstStyle/>
        <a:p>
          <a:endParaRPr lang="th-TH">
            <a:ln>
              <a:solidFill>
                <a:srgbClr val="00B0F0"/>
              </a:solidFill>
            </a:ln>
          </a:endParaRPr>
        </a:p>
      </dgm:t>
    </dgm:pt>
    <dgm:pt modelId="{D8A24211-80B9-4A27-88A5-4087A03008C1}">
      <dgm:prSet phldrT="[ข้อความ]" custT="1"/>
      <dgm:spPr/>
      <dgm:t>
        <a:bodyPr/>
        <a:lstStyle/>
        <a:p>
          <a:r>
            <a:rPr lang="th-TH" sz="2400" b="1" dirty="0" smtClean="0">
              <a:ln/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ร่วมกันสร้างความเข้าใจ</a:t>
          </a:r>
          <a:endParaRPr lang="th-TH" sz="2400" b="1" dirty="0">
            <a:ln/>
            <a:solidFill>
              <a:srgbClr val="C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6A6DBD5C-CE6B-4505-A017-AEB95286539E}" type="parTrans" cxnId="{F1A01C8A-7398-43B1-98CF-0127CFAF49D6}">
      <dgm:prSet/>
      <dgm:spPr/>
      <dgm:t>
        <a:bodyPr/>
        <a:lstStyle/>
        <a:p>
          <a:endParaRPr lang="th-TH">
            <a:ln>
              <a:solidFill>
                <a:srgbClr val="00B0F0"/>
              </a:solidFill>
            </a:ln>
          </a:endParaRPr>
        </a:p>
      </dgm:t>
    </dgm:pt>
    <dgm:pt modelId="{6B356EC9-C9CD-4F0C-970A-8704F5B1ACF4}" type="sibTrans" cxnId="{F1A01C8A-7398-43B1-98CF-0127CFAF49D6}">
      <dgm:prSet/>
      <dgm:spPr/>
      <dgm:t>
        <a:bodyPr/>
        <a:lstStyle/>
        <a:p>
          <a:endParaRPr lang="th-TH">
            <a:ln>
              <a:solidFill>
                <a:srgbClr val="00B0F0"/>
              </a:solidFill>
            </a:ln>
          </a:endParaRPr>
        </a:p>
      </dgm:t>
    </dgm:pt>
    <dgm:pt modelId="{1D254EFF-CB2A-4D09-BCD9-B7F19A0E71B3}">
      <dgm:prSet phldrT="[ข้อความ]" custT="1"/>
      <dgm:spPr/>
      <dgm:t>
        <a:bodyPr/>
        <a:lstStyle/>
        <a:p>
          <a:r>
            <a:rPr lang="th-TH" sz="2400" b="1" dirty="0" smtClean="0">
              <a:ln/>
              <a:solidFill>
                <a:srgbClr val="0070C0"/>
              </a:solidFill>
              <a:latin typeface="TH SarabunPSK" pitchFamily="34" charset="-34"/>
              <a:cs typeface="TH SarabunPSK" pitchFamily="34" charset="-34"/>
            </a:rPr>
            <a:t>เรียนรู้จากสื่อต่างๆ</a:t>
          </a:r>
          <a:endParaRPr lang="th-TH" sz="2400" b="1" dirty="0">
            <a:ln/>
            <a:solidFill>
              <a:srgbClr val="0070C0"/>
            </a:solidFill>
            <a:latin typeface="TH SarabunPSK" pitchFamily="34" charset="-34"/>
            <a:cs typeface="TH SarabunPSK" pitchFamily="34" charset="-34"/>
          </a:endParaRPr>
        </a:p>
      </dgm:t>
    </dgm:pt>
    <dgm:pt modelId="{1984A00A-A0EB-4212-89B2-49D189A1BB9E}" type="parTrans" cxnId="{10882A84-39A5-46A8-83AD-E52C87177C0A}">
      <dgm:prSet/>
      <dgm:spPr/>
      <dgm:t>
        <a:bodyPr/>
        <a:lstStyle/>
        <a:p>
          <a:endParaRPr lang="th-TH">
            <a:ln>
              <a:solidFill>
                <a:srgbClr val="00B0F0"/>
              </a:solidFill>
            </a:ln>
          </a:endParaRPr>
        </a:p>
      </dgm:t>
    </dgm:pt>
    <dgm:pt modelId="{14B6FECB-6E71-4306-B90E-DA7586E18F33}" type="sibTrans" cxnId="{10882A84-39A5-46A8-83AD-E52C87177C0A}">
      <dgm:prSet/>
      <dgm:spPr/>
      <dgm:t>
        <a:bodyPr/>
        <a:lstStyle/>
        <a:p>
          <a:endParaRPr lang="th-TH">
            <a:ln>
              <a:solidFill>
                <a:srgbClr val="00B0F0"/>
              </a:solidFill>
            </a:ln>
          </a:endParaRPr>
        </a:p>
      </dgm:t>
    </dgm:pt>
    <dgm:pt modelId="{947F223C-075B-41C3-BFBA-46C3E159B92C}" type="pres">
      <dgm:prSet presAssocID="{DE902692-C32E-49B1-8C7B-945C7631647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44FA50C8-E699-421A-A663-CA822A2C65A1}" type="pres">
      <dgm:prSet presAssocID="{8CB87381-7077-44EA-BAEB-D3DC01FFB92D}" presName="Accent1" presStyleCnt="0"/>
      <dgm:spPr/>
    </dgm:pt>
    <dgm:pt modelId="{FF454B6D-F093-422D-8B53-FB1BF630AFB5}" type="pres">
      <dgm:prSet presAssocID="{8CB87381-7077-44EA-BAEB-D3DC01FFB92D}" presName="Accent" presStyleLbl="node1" presStyleIdx="0" presStyleCnt="3"/>
      <dgm:spPr/>
    </dgm:pt>
    <dgm:pt modelId="{C1AD5F04-2929-44E1-8242-838C56EBAEC1}" type="pres">
      <dgm:prSet presAssocID="{8CB87381-7077-44EA-BAEB-D3DC01FFB92D}" presName="Parent1" presStyleLbl="revTx" presStyleIdx="0" presStyleCnt="3" custLinFactNeighborX="-2273" custLinFactNeighborY="-160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A33CA8-FC89-48C7-B838-45E2E15BFE9C}" type="pres">
      <dgm:prSet presAssocID="{D8A24211-80B9-4A27-88A5-4087A03008C1}" presName="Accent2" presStyleCnt="0"/>
      <dgm:spPr/>
    </dgm:pt>
    <dgm:pt modelId="{F1E7DA9B-E84A-4D8F-B723-B477E5452809}" type="pres">
      <dgm:prSet presAssocID="{D8A24211-80B9-4A27-88A5-4087A03008C1}" presName="Accent" presStyleLbl="node1" presStyleIdx="1" presStyleCnt="3"/>
      <dgm:spPr/>
    </dgm:pt>
    <dgm:pt modelId="{D515F217-58B8-4C94-9D1F-4E811BB07891}" type="pres">
      <dgm:prSet presAssocID="{D8A24211-80B9-4A27-88A5-4087A03008C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C600A9-1829-4C29-AED1-027889E6F8B5}" type="pres">
      <dgm:prSet presAssocID="{1D254EFF-CB2A-4D09-BCD9-B7F19A0E71B3}" presName="Accent3" presStyleCnt="0"/>
      <dgm:spPr/>
    </dgm:pt>
    <dgm:pt modelId="{34AB569B-644D-4D73-8EF3-7333DA507CBD}" type="pres">
      <dgm:prSet presAssocID="{1D254EFF-CB2A-4D09-BCD9-B7F19A0E71B3}" presName="Accent" presStyleLbl="node1" presStyleIdx="2" presStyleCnt="3"/>
      <dgm:spPr/>
    </dgm:pt>
    <dgm:pt modelId="{D174208C-191C-4832-8BC6-B5765A7C6761}" type="pres">
      <dgm:prSet presAssocID="{1D254EFF-CB2A-4D09-BCD9-B7F19A0E71B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1A01C8A-7398-43B1-98CF-0127CFAF49D6}" srcId="{DE902692-C32E-49B1-8C7B-945C76316478}" destId="{D8A24211-80B9-4A27-88A5-4087A03008C1}" srcOrd="1" destOrd="0" parTransId="{6A6DBD5C-CE6B-4505-A017-AEB95286539E}" sibTransId="{6B356EC9-C9CD-4F0C-970A-8704F5B1ACF4}"/>
    <dgm:cxn modelId="{2DC98E0C-5E7B-4459-8696-13494BEAA03A}" type="presOf" srcId="{1D254EFF-CB2A-4D09-BCD9-B7F19A0E71B3}" destId="{D174208C-191C-4832-8BC6-B5765A7C6761}" srcOrd="0" destOrd="0" presId="urn:microsoft.com/office/officeart/2009/layout/CircleArrowProcess"/>
    <dgm:cxn modelId="{B2B819F1-D43A-4143-8F24-CBB4F4978A2D}" srcId="{DE902692-C32E-49B1-8C7B-945C76316478}" destId="{8CB87381-7077-44EA-BAEB-D3DC01FFB92D}" srcOrd="0" destOrd="0" parTransId="{041D2A65-F02D-4A65-89B4-D7FBF0A40DDF}" sibTransId="{BAE60106-9CA3-438F-9C22-6D1516BF2161}"/>
    <dgm:cxn modelId="{AE42C801-DEE5-4E74-9A7C-B2A4C7577DA6}" type="presOf" srcId="{D8A24211-80B9-4A27-88A5-4087A03008C1}" destId="{D515F217-58B8-4C94-9D1F-4E811BB07891}" srcOrd="0" destOrd="0" presId="urn:microsoft.com/office/officeart/2009/layout/CircleArrowProcess"/>
    <dgm:cxn modelId="{10882A84-39A5-46A8-83AD-E52C87177C0A}" srcId="{DE902692-C32E-49B1-8C7B-945C76316478}" destId="{1D254EFF-CB2A-4D09-BCD9-B7F19A0E71B3}" srcOrd="2" destOrd="0" parTransId="{1984A00A-A0EB-4212-89B2-49D189A1BB9E}" sibTransId="{14B6FECB-6E71-4306-B90E-DA7586E18F33}"/>
    <dgm:cxn modelId="{2D191D05-E6B4-4071-985B-0C0C1E05341E}" type="presOf" srcId="{8CB87381-7077-44EA-BAEB-D3DC01FFB92D}" destId="{C1AD5F04-2929-44E1-8242-838C56EBAEC1}" srcOrd="0" destOrd="0" presId="urn:microsoft.com/office/officeart/2009/layout/CircleArrowProcess"/>
    <dgm:cxn modelId="{C014556F-CDF9-4614-947E-F366B4BE5A86}" type="presOf" srcId="{DE902692-C32E-49B1-8C7B-945C76316478}" destId="{947F223C-075B-41C3-BFBA-46C3E159B92C}" srcOrd="0" destOrd="0" presId="urn:microsoft.com/office/officeart/2009/layout/CircleArrowProcess"/>
    <dgm:cxn modelId="{7B364045-A65B-4C7C-80EF-0B3E982CB23F}" type="presParOf" srcId="{947F223C-075B-41C3-BFBA-46C3E159B92C}" destId="{44FA50C8-E699-421A-A663-CA822A2C65A1}" srcOrd="0" destOrd="0" presId="urn:microsoft.com/office/officeart/2009/layout/CircleArrowProcess"/>
    <dgm:cxn modelId="{FE8C6F21-456C-4356-94DF-BFE5ECDBA811}" type="presParOf" srcId="{44FA50C8-E699-421A-A663-CA822A2C65A1}" destId="{FF454B6D-F093-422D-8B53-FB1BF630AFB5}" srcOrd="0" destOrd="0" presId="urn:microsoft.com/office/officeart/2009/layout/CircleArrowProcess"/>
    <dgm:cxn modelId="{6095C3F7-4AFA-4369-BF95-E804AE8BCAF3}" type="presParOf" srcId="{947F223C-075B-41C3-BFBA-46C3E159B92C}" destId="{C1AD5F04-2929-44E1-8242-838C56EBAEC1}" srcOrd="1" destOrd="0" presId="urn:microsoft.com/office/officeart/2009/layout/CircleArrowProcess"/>
    <dgm:cxn modelId="{D1D0751E-67F8-432E-8A18-1D54796A7A92}" type="presParOf" srcId="{947F223C-075B-41C3-BFBA-46C3E159B92C}" destId="{26A33CA8-FC89-48C7-B838-45E2E15BFE9C}" srcOrd="2" destOrd="0" presId="urn:microsoft.com/office/officeart/2009/layout/CircleArrowProcess"/>
    <dgm:cxn modelId="{ECD2AA40-06CD-4854-9332-08248592455C}" type="presParOf" srcId="{26A33CA8-FC89-48C7-B838-45E2E15BFE9C}" destId="{F1E7DA9B-E84A-4D8F-B723-B477E5452809}" srcOrd="0" destOrd="0" presId="urn:microsoft.com/office/officeart/2009/layout/CircleArrowProcess"/>
    <dgm:cxn modelId="{79410CCD-A32C-40F2-BBFC-0DD9EFF2D1EE}" type="presParOf" srcId="{947F223C-075B-41C3-BFBA-46C3E159B92C}" destId="{D515F217-58B8-4C94-9D1F-4E811BB07891}" srcOrd="3" destOrd="0" presId="urn:microsoft.com/office/officeart/2009/layout/CircleArrowProcess"/>
    <dgm:cxn modelId="{AE1537C5-4F4C-410E-8798-3A50FFCFF503}" type="presParOf" srcId="{947F223C-075B-41C3-BFBA-46C3E159B92C}" destId="{3EC600A9-1829-4C29-AED1-027889E6F8B5}" srcOrd="4" destOrd="0" presId="urn:microsoft.com/office/officeart/2009/layout/CircleArrowProcess"/>
    <dgm:cxn modelId="{64946CF6-75B4-4372-94F3-1A57DCCDD416}" type="presParOf" srcId="{3EC600A9-1829-4C29-AED1-027889E6F8B5}" destId="{34AB569B-644D-4D73-8EF3-7333DA507CBD}" srcOrd="0" destOrd="0" presId="urn:microsoft.com/office/officeart/2009/layout/CircleArrowProcess"/>
    <dgm:cxn modelId="{FECE3482-88F9-411C-8E59-A5F2B6F453E1}" type="presParOf" srcId="{947F223C-075B-41C3-BFBA-46C3E159B92C}" destId="{D174208C-191C-4832-8BC6-B5765A7C676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4395A1-1F4F-4603-A199-2C18150CB39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22D41D2-84E6-4EEB-AF49-0FCE4CAD9B2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2. สมรรถนะ/เรื่อง/หัวข้อ ที่จะพัฒนา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9667D4E5-FB3B-4AFF-AB6C-218EE8C9C7E0}" type="parTrans" cxnId="{E1ABC7EB-1337-48B0-AB62-C7ACD655F999}">
      <dgm:prSet/>
      <dgm:spPr/>
      <dgm:t>
        <a:bodyPr/>
        <a:lstStyle/>
        <a:p>
          <a:endParaRPr lang="th-TH"/>
        </a:p>
      </dgm:t>
    </dgm:pt>
    <dgm:pt modelId="{A53F0A18-FD98-4DC2-A033-530D7AEE01E2}" type="sibTrans" cxnId="{E1ABC7EB-1337-48B0-AB62-C7ACD655F999}">
      <dgm:prSet/>
      <dgm:spPr/>
      <dgm:t>
        <a:bodyPr/>
        <a:lstStyle/>
        <a:p>
          <a:endParaRPr lang="th-TH"/>
        </a:p>
      </dgm:t>
    </dgm:pt>
    <dgm:pt modelId="{98AE76BC-E59F-4E33-87C2-2D9EF6AE99A0}">
      <dgm:prSet phldrT="[ข้อความ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3. รูปแบบ / วิธีการพัฒนา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5F56F60C-31D4-4588-A1B9-468CA8E49C60}" type="parTrans" cxnId="{7136507D-805A-4EBD-B35D-B3F39CA795E2}">
      <dgm:prSet/>
      <dgm:spPr/>
      <dgm:t>
        <a:bodyPr/>
        <a:lstStyle/>
        <a:p>
          <a:endParaRPr lang="th-TH"/>
        </a:p>
      </dgm:t>
    </dgm:pt>
    <dgm:pt modelId="{05F7CF65-E6F5-461A-99EB-B5884E28405B}" type="sibTrans" cxnId="{7136507D-805A-4EBD-B35D-B3F39CA795E2}">
      <dgm:prSet/>
      <dgm:spPr/>
      <dgm:t>
        <a:bodyPr/>
        <a:lstStyle/>
        <a:p>
          <a:endParaRPr lang="th-TH"/>
        </a:p>
      </dgm:t>
    </dgm:pt>
    <dgm:pt modelId="{8DE99B71-F348-4A4B-9B25-73CC959E830E}">
      <dgm:prSet phldrT="[ข้อความ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4. แหล่งเรียนรู้ </a:t>
          </a:r>
          <a:r>
            <a:rPr lang="th-TH" sz="1800" dirty="0" smtClean="0">
              <a:latin typeface="TH SarabunPSK" pitchFamily="34" charset="-34"/>
              <a:cs typeface="TH SarabunPSK" pitchFamily="34" charset="-34"/>
            </a:rPr>
            <a:t>(เฉพาะกรณีพัฒนาด้วยตนเองและพัฒนาร่วมกับบุคลากรภายในสถานศึกษา/หน่วยงานภายนอก) </a:t>
          </a:r>
          <a:endParaRPr lang="th-TH" sz="1800" dirty="0">
            <a:latin typeface="TH SarabunPSK" pitchFamily="34" charset="-34"/>
            <a:cs typeface="TH SarabunPSK" pitchFamily="34" charset="-34"/>
          </a:endParaRPr>
        </a:p>
      </dgm:t>
    </dgm:pt>
    <dgm:pt modelId="{745B842C-7341-4990-B200-7DD8E40AD779}" type="parTrans" cxnId="{DC925F08-02DA-4D87-9BD8-B97EFD592AB5}">
      <dgm:prSet/>
      <dgm:spPr/>
      <dgm:t>
        <a:bodyPr/>
        <a:lstStyle/>
        <a:p>
          <a:endParaRPr lang="th-TH"/>
        </a:p>
      </dgm:t>
    </dgm:pt>
    <dgm:pt modelId="{94F6D204-78BF-46AD-9CCC-9FBE160B4E7D}" type="sibTrans" cxnId="{DC925F08-02DA-4D87-9BD8-B97EFD592AB5}">
      <dgm:prSet/>
      <dgm:spPr/>
      <dgm:t>
        <a:bodyPr/>
        <a:lstStyle/>
        <a:p>
          <a:endParaRPr lang="th-TH"/>
        </a:p>
      </dgm:t>
    </dgm:pt>
    <dgm:pt modelId="{55069374-AF53-4791-B4C5-AD6A35DB6C0F}">
      <dgm:prSet phldrT="[ข้อความ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th-TH" sz="2800" dirty="0" smtClean="0">
              <a:latin typeface="TH SarabunPSK" pitchFamily="34" charset="-34"/>
              <a:cs typeface="TH SarabunPSK" pitchFamily="34" charset="-34"/>
            </a:rPr>
            <a:t>5. ระยะเวลาในการพัฒนา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FB135ADF-6E1A-4984-9562-49572515E44D}" type="parTrans" cxnId="{8951EF2B-9093-4EAA-B958-105FCA955DC3}">
      <dgm:prSet/>
      <dgm:spPr/>
      <dgm:t>
        <a:bodyPr/>
        <a:lstStyle/>
        <a:p>
          <a:endParaRPr lang="th-TH"/>
        </a:p>
      </dgm:t>
    </dgm:pt>
    <dgm:pt modelId="{5DCAAAE5-063A-48AD-8855-6F6333E1D56D}" type="sibTrans" cxnId="{8951EF2B-9093-4EAA-B958-105FCA955DC3}">
      <dgm:prSet/>
      <dgm:spPr/>
      <dgm:t>
        <a:bodyPr/>
        <a:lstStyle/>
        <a:p>
          <a:endParaRPr lang="th-TH"/>
        </a:p>
      </dgm:t>
    </dgm:pt>
    <dgm:pt modelId="{578D534F-4D7F-49A2-9B84-E3225617BDA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th-TH" sz="2800" b="0" dirty="0" smtClean="0">
              <a:latin typeface="TH SarabunPSK" pitchFamily="34" charset="-34"/>
              <a:cs typeface="TH SarabunPSK" pitchFamily="34" charset="-34"/>
            </a:rPr>
            <a:t>1. เรียงลำดับความสำคัญเรื่องที่จะพัฒนา</a:t>
          </a:r>
          <a:endParaRPr lang="th-TH" sz="2800" b="0" dirty="0">
            <a:latin typeface="TH SarabunPSK" pitchFamily="34" charset="-34"/>
            <a:cs typeface="TH SarabunPSK" pitchFamily="34" charset="-34"/>
          </a:endParaRPr>
        </a:p>
      </dgm:t>
    </dgm:pt>
    <dgm:pt modelId="{2A04CC60-2C8F-4CB2-9738-9C73C7CE8F21}" type="parTrans" cxnId="{23513920-F45E-476B-8890-974AED8CEBF2}">
      <dgm:prSet/>
      <dgm:spPr/>
      <dgm:t>
        <a:bodyPr/>
        <a:lstStyle/>
        <a:p>
          <a:endParaRPr lang="th-TH"/>
        </a:p>
      </dgm:t>
    </dgm:pt>
    <dgm:pt modelId="{A2F394DD-C449-4C6D-9C62-6A895912347B}" type="sibTrans" cxnId="{23513920-F45E-476B-8890-974AED8CEBF2}">
      <dgm:prSet/>
      <dgm:spPr/>
      <dgm:t>
        <a:bodyPr/>
        <a:lstStyle/>
        <a:p>
          <a:endParaRPr lang="th-TH"/>
        </a:p>
      </dgm:t>
    </dgm:pt>
    <dgm:pt modelId="{CBC29B04-BFCD-415B-A98C-F6B2CE445A0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th-TH" sz="2000" b="1" dirty="0" smtClean="0">
              <a:solidFill>
                <a:schemeClr val="bg1"/>
              </a:solidFill>
            </a:rPr>
            <a:t>6. </a:t>
          </a:r>
          <a:r>
            <a:rPr lang="th-TH" sz="2000" b="1" dirty="0" smtClean="0">
              <a:solidFill>
                <a:srgbClr val="C00000"/>
              </a:solidFill>
            </a:rPr>
            <a:t>กรณีการขอรับการสนับสนุน</a:t>
          </a:r>
          <a:r>
            <a:rPr lang="th-TH" sz="2000" b="1" dirty="0" smtClean="0">
              <a:solidFill>
                <a:schemeClr val="bg1"/>
              </a:solidFill>
            </a:rPr>
            <a:t>การพัฒนาจากหน่วยงานให้ระบุหน่วยงาน เช่น สถานศึกษา </a:t>
          </a:r>
          <a:r>
            <a:rPr lang="th-TH" sz="2000" b="1" dirty="0" err="1" smtClean="0">
              <a:solidFill>
                <a:schemeClr val="bg1"/>
              </a:solidFill>
            </a:rPr>
            <a:t>อศจ</a:t>
          </a:r>
          <a:r>
            <a:rPr lang="th-TH" sz="2000" b="1" dirty="0" smtClean="0">
              <a:solidFill>
                <a:schemeClr val="bg1"/>
              </a:solidFill>
            </a:rPr>
            <a:t>. สถาบันฯ </a:t>
          </a:r>
          <a:r>
            <a:rPr lang="th-TH" sz="2000" b="1" dirty="0" err="1" smtClean="0">
              <a:solidFill>
                <a:schemeClr val="bg1"/>
              </a:solidFill>
            </a:rPr>
            <a:t>สสอ</a:t>
          </a:r>
          <a:r>
            <a:rPr lang="th-TH" sz="2000" b="1" dirty="0" smtClean="0">
              <a:solidFill>
                <a:schemeClr val="bg1"/>
              </a:solidFill>
            </a:rPr>
            <a:t>. หรือหน่วยงานอื่น ๆ</a:t>
          </a:r>
          <a:endParaRPr lang="th-TH" sz="1800" b="1" dirty="0">
            <a:solidFill>
              <a:schemeClr val="bg1"/>
            </a:solidFill>
          </a:endParaRPr>
        </a:p>
      </dgm:t>
    </dgm:pt>
    <dgm:pt modelId="{F72D1FB8-D56D-4133-AC47-7AC02262CF15}" type="parTrans" cxnId="{338E18F3-0C10-4D3F-B651-700DFCF01568}">
      <dgm:prSet/>
      <dgm:spPr/>
      <dgm:t>
        <a:bodyPr/>
        <a:lstStyle/>
        <a:p>
          <a:endParaRPr lang="th-TH"/>
        </a:p>
      </dgm:t>
    </dgm:pt>
    <dgm:pt modelId="{93E63808-89B0-42E8-8135-DA6FFED33A32}" type="sibTrans" cxnId="{338E18F3-0C10-4D3F-B651-700DFCF01568}">
      <dgm:prSet/>
      <dgm:spPr/>
      <dgm:t>
        <a:bodyPr/>
        <a:lstStyle/>
        <a:p>
          <a:endParaRPr lang="th-TH"/>
        </a:p>
      </dgm:t>
    </dgm:pt>
    <dgm:pt modelId="{57537461-3E5B-4C9A-A418-709A07DFA833}" type="pres">
      <dgm:prSet presAssocID="{7B4395A1-1F4F-4603-A199-2C18150CB39E}" presName="linearFlow" presStyleCnt="0">
        <dgm:presLayoutVars>
          <dgm:dir/>
          <dgm:resizeHandles val="exact"/>
        </dgm:presLayoutVars>
      </dgm:prSet>
      <dgm:spPr/>
    </dgm:pt>
    <dgm:pt modelId="{21B9039F-1D03-46D9-AC08-D62BEA764401}" type="pres">
      <dgm:prSet presAssocID="{578D534F-4D7F-49A2-9B84-E3225617BDA5}" presName="composite" presStyleCnt="0"/>
      <dgm:spPr/>
    </dgm:pt>
    <dgm:pt modelId="{633E5414-AE1A-4A3E-A025-3EB0C473A5AB}" type="pres">
      <dgm:prSet presAssocID="{578D534F-4D7F-49A2-9B84-E3225617BDA5}" presName="imgShp" presStyleLbl="fgImgPlace1" presStyleIdx="0" presStyleCnt="6" custLinFactNeighborX="7781" custLinFactNeighborY="-39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8D5553B1-CD15-4AD4-86A1-A5368F7A4754}" type="pres">
      <dgm:prSet presAssocID="{578D534F-4D7F-49A2-9B84-E3225617BDA5}" presName="txShp" presStyleLbl="node1" presStyleIdx="0" presStyleCnt="6" custScaleX="119997" custScaleY="110598" custLinFactNeighborX="21474" custLinFactNeighborY="441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C2351D-5D90-42B9-8FE9-DF65C96ECF68}" type="pres">
      <dgm:prSet presAssocID="{A2F394DD-C449-4C6D-9C62-6A895912347B}" presName="spacing" presStyleCnt="0"/>
      <dgm:spPr/>
    </dgm:pt>
    <dgm:pt modelId="{8326EC08-C503-4849-BB97-2788FAAEAA16}" type="pres">
      <dgm:prSet presAssocID="{A22D41D2-84E6-4EEB-AF49-0FCE4CAD9B23}" presName="composite" presStyleCnt="0"/>
      <dgm:spPr/>
    </dgm:pt>
    <dgm:pt modelId="{A4AAF954-078E-4F08-A6CD-56E0056E2664}" type="pres">
      <dgm:prSet presAssocID="{A22D41D2-84E6-4EEB-AF49-0FCE4CAD9B23}" presName="imgShp" presStyleLbl="fgImgPlace1" presStyleIdx="1" presStyleCnt="6" custLinFactNeighborX="7781" custLinFactNeighborY="-459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F14436EA-5906-430A-B5B4-978C9EDED51B}" type="pres">
      <dgm:prSet presAssocID="{A22D41D2-84E6-4EEB-AF49-0FCE4CAD9B23}" presName="txShp" presStyleLbl="node1" presStyleIdx="1" presStyleCnt="6" custScaleX="119402" custScaleY="109936" custLinFactNeighborX="17006" custLinFactNeighborY="-4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AF2C9A-34B7-413C-BF6D-71B06E28EB59}" type="pres">
      <dgm:prSet presAssocID="{A53F0A18-FD98-4DC2-A033-530D7AEE01E2}" presName="spacing" presStyleCnt="0"/>
      <dgm:spPr/>
    </dgm:pt>
    <dgm:pt modelId="{627B983A-C797-4228-94A1-1400E50D2440}" type="pres">
      <dgm:prSet presAssocID="{98AE76BC-E59F-4E33-87C2-2D9EF6AE99A0}" presName="composite" presStyleCnt="0"/>
      <dgm:spPr/>
    </dgm:pt>
    <dgm:pt modelId="{E382CC2E-ADF4-4C87-B2AE-973BBF8271B1}" type="pres">
      <dgm:prSet presAssocID="{98AE76BC-E59F-4E33-87C2-2D9EF6AE99A0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4D0B57DB-1689-403E-A9D7-3C228FF2C6A0}" type="pres">
      <dgm:prSet presAssocID="{98AE76BC-E59F-4E33-87C2-2D9EF6AE99A0}" presName="txShp" presStyleLbl="node1" presStyleIdx="2" presStyleCnt="6" custScaleX="120278" custScaleY="106808" custLinFactNeighborX="16849" custLinFactNeighborY="9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64EFAC-C996-4FEC-B635-BA385C2655C8}" type="pres">
      <dgm:prSet presAssocID="{05F7CF65-E6F5-461A-99EB-B5884E28405B}" presName="spacing" presStyleCnt="0"/>
      <dgm:spPr/>
    </dgm:pt>
    <dgm:pt modelId="{1A25DBE0-7581-481C-87E8-465DFFB2427F}" type="pres">
      <dgm:prSet presAssocID="{8DE99B71-F348-4A4B-9B25-73CC959E830E}" presName="composite" presStyleCnt="0"/>
      <dgm:spPr/>
    </dgm:pt>
    <dgm:pt modelId="{D167D944-69B0-49B1-B70A-BF496DD2A8B7}" type="pres">
      <dgm:prSet presAssocID="{8DE99B71-F348-4A4B-9B25-73CC959E830E}" presName="imgShp" presStyleLbl="fgImgPlace1" presStyleIdx="3" presStyleCnt="6" custLinFactNeighborX="7781" custLinFactNeighborY="-502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699A6D-B997-43CE-9618-2AC89594AF52}" type="pres">
      <dgm:prSet presAssocID="{8DE99B71-F348-4A4B-9B25-73CC959E830E}" presName="txShp" presStyleLbl="node1" presStyleIdx="3" presStyleCnt="6" custScaleX="120278" custLinFactNeighborX="15330" custLinFactNeighborY="-502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A1C6E97-EF80-4D77-9B37-2E0B8098D433}" type="pres">
      <dgm:prSet presAssocID="{94F6D204-78BF-46AD-9CCC-9FBE160B4E7D}" presName="spacing" presStyleCnt="0"/>
      <dgm:spPr/>
    </dgm:pt>
    <dgm:pt modelId="{E110D2F1-578A-4B85-AFB9-70AB5C239B2A}" type="pres">
      <dgm:prSet presAssocID="{55069374-AF53-4791-B4C5-AD6A35DB6C0F}" presName="composite" presStyleCnt="0"/>
      <dgm:spPr/>
    </dgm:pt>
    <dgm:pt modelId="{5FDC3539-EAD7-425E-820A-00F10476FEF1}" type="pres">
      <dgm:prSet presAssocID="{55069374-AF53-4791-B4C5-AD6A35DB6C0F}" presName="imgShp" presStyleLbl="fgImgPlace1" presStyleIdx="4" presStyleCnt="6" custLinFactNeighborX="7781" custLinFactNeighborY="-524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E455A22-45CE-4104-8B15-5CE7CFC971C8}" type="pres">
      <dgm:prSet presAssocID="{55069374-AF53-4791-B4C5-AD6A35DB6C0F}" presName="txShp" presStyleLbl="node1" presStyleIdx="4" presStyleCnt="6" custScaleX="119006" custLinFactNeighborX="16213" custLinFactNeighborY="-16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37CFEB-47C3-42A0-8544-033589BA74F1}" type="pres">
      <dgm:prSet presAssocID="{5DCAAAE5-063A-48AD-8855-6F6333E1D56D}" presName="spacing" presStyleCnt="0"/>
      <dgm:spPr/>
    </dgm:pt>
    <dgm:pt modelId="{6B023219-EE7D-4395-BE20-CCAAC96A90B4}" type="pres">
      <dgm:prSet presAssocID="{CBC29B04-BFCD-415B-A98C-F6B2CE445A00}" presName="composite" presStyleCnt="0"/>
      <dgm:spPr/>
    </dgm:pt>
    <dgm:pt modelId="{654ED4F9-EA71-4BBB-8D57-96D828ABB05F}" type="pres">
      <dgm:prSet presAssocID="{CBC29B04-BFCD-415B-A98C-F6B2CE445A00}" presName="imgShp" presStyleLbl="fgImgPlace1" presStyleIdx="5" presStyleCnt="6" custLinFactNeighborX="-14799" custLinFactNeighborY="2951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AE49E77-15D5-4218-9083-B3603DAE3D1B}" type="pres">
      <dgm:prSet presAssocID="{CBC29B04-BFCD-415B-A98C-F6B2CE445A00}" presName="txShp" presStyleLbl="node1" presStyleIdx="5" presStyleCnt="6" custScaleX="125605" custLinFactNeighborX="13437" custLinFactNeighborY="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3513920-F45E-476B-8890-974AED8CEBF2}" srcId="{7B4395A1-1F4F-4603-A199-2C18150CB39E}" destId="{578D534F-4D7F-49A2-9B84-E3225617BDA5}" srcOrd="0" destOrd="0" parTransId="{2A04CC60-2C8F-4CB2-9738-9C73C7CE8F21}" sibTransId="{A2F394DD-C449-4C6D-9C62-6A895912347B}"/>
    <dgm:cxn modelId="{808B39F5-3014-4FCF-9CAB-6993599B7C12}" type="presOf" srcId="{98AE76BC-E59F-4E33-87C2-2D9EF6AE99A0}" destId="{4D0B57DB-1689-403E-A9D7-3C228FF2C6A0}" srcOrd="0" destOrd="0" presId="urn:microsoft.com/office/officeart/2005/8/layout/vList3"/>
    <dgm:cxn modelId="{7136507D-805A-4EBD-B35D-B3F39CA795E2}" srcId="{7B4395A1-1F4F-4603-A199-2C18150CB39E}" destId="{98AE76BC-E59F-4E33-87C2-2D9EF6AE99A0}" srcOrd="2" destOrd="0" parTransId="{5F56F60C-31D4-4588-A1B9-468CA8E49C60}" sibTransId="{05F7CF65-E6F5-461A-99EB-B5884E28405B}"/>
    <dgm:cxn modelId="{DD98609C-833C-4D2D-BB0F-E46729788CD3}" type="presOf" srcId="{55069374-AF53-4791-B4C5-AD6A35DB6C0F}" destId="{9E455A22-45CE-4104-8B15-5CE7CFC971C8}" srcOrd="0" destOrd="0" presId="urn:microsoft.com/office/officeart/2005/8/layout/vList3"/>
    <dgm:cxn modelId="{E1ABC7EB-1337-48B0-AB62-C7ACD655F999}" srcId="{7B4395A1-1F4F-4603-A199-2C18150CB39E}" destId="{A22D41D2-84E6-4EEB-AF49-0FCE4CAD9B23}" srcOrd="1" destOrd="0" parTransId="{9667D4E5-FB3B-4AFF-AB6C-218EE8C9C7E0}" sibTransId="{A53F0A18-FD98-4DC2-A033-530D7AEE01E2}"/>
    <dgm:cxn modelId="{247C826A-5AC7-4D7F-B14E-FC02F8FDEFAD}" type="presOf" srcId="{578D534F-4D7F-49A2-9B84-E3225617BDA5}" destId="{8D5553B1-CD15-4AD4-86A1-A5368F7A4754}" srcOrd="0" destOrd="0" presId="urn:microsoft.com/office/officeart/2005/8/layout/vList3"/>
    <dgm:cxn modelId="{338E18F3-0C10-4D3F-B651-700DFCF01568}" srcId="{7B4395A1-1F4F-4603-A199-2C18150CB39E}" destId="{CBC29B04-BFCD-415B-A98C-F6B2CE445A00}" srcOrd="5" destOrd="0" parTransId="{F72D1FB8-D56D-4133-AC47-7AC02262CF15}" sibTransId="{93E63808-89B0-42E8-8135-DA6FFED33A32}"/>
    <dgm:cxn modelId="{A99B7E08-7B8D-4002-A715-815BDD11C766}" type="presOf" srcId="{A22D41D2-84E6-4EEB-AF49-0FCE4CAD9B23}" destId="{F14436EA-5906-430A-B5B4-978C9EDED51B}" srcOrd="0" destOrd="0" presId="urn:microsoft.com/office/officeart/2005/8/layout/vList3"/>
    <dgm:cxn modelId="{DC925F08-02DA-4D87-9BD8-B97EFD592AB5}" srcId="{7B4395A1-1F4F-4603-A199-2C18150CB39E}" destId="{8DE99B71-F348-4A4B-9B25-73CC959E830E}" srcOrd="3" destOrd="0" parTransId="{745B842C-7341-4990-B200-7DD8E40AD779}" sibTransId="{94F6D204-78BF-46AD-9CCC-9FBE160B4E7D}"/>
    <dgm:cxn modelId="{5E7FF904-1E61-4C07-BA8A-1A874D4806CF}" type="presOf" srcId="{7B4395A1-1F4F-4603-A199-2C18150CB39E}" destId="{57537461-3E5B-4C9A-A418-709A07DFA833}" srcOrd="0" destOrd="0" presId="urn:microsoft.com/office/officeart/2005/8/layout/vList3"/>
    <dgm:cxn modelId="{0BEA23A2-7AC6-482E-B395-F96E64AED58B}" type="presOf" srcId="{CBC29B04-BFCD-415B-A98C-F6B2CE445A00}" destId="{8AE49E77-15D5-4218-9083-B3603DAE3D1B}" srcOrd="0" destOrd="0" presId="urn:microsoft.com/office/officeart/2005/8/layout/vList3"/>
    <dgm:cxn modelId="{4BD4E6D1-E2D8-4483-B7D9-716645421A22}" type="presOf" srcId="{8DE99B71-F348-4A4B-9B25-73CC959E830E}" destId="{E9699A6D-B997-43CE-9618-2AC89594AF52}" srcOrd="0" destOrd="0" presId="urn:microsoft.com/office/officeart/2005/8/layout/vList3"/>
    <dgm:cxn modelId="{8951EF2B-9093-4EAA-B958-105FCA955DC3}" srcId="{7B4395A1-1F4F-4603-A199-2C18150CB39E}" destId="{55069374-AF53-4791-B4C5-AD6A35DB6C0F}" srcOrd="4" destOrd="0" parTransId="{FB135ADF-6E1A-4984-9562-49572515E44D}" sibTransId="{5DCAAAE5-063A-48AD-8855-6F6333E1D56D}"/>
    <dgm:cxn modelId="{B77DA391-5638-4449-959B-0DEC2A30A30E}" type="presParOf" srcId="{57537461-3E5B-4C9A-A418-709A07DFA833}" destId="{21B9039F-1D03-46D9-AC08-D62BEA764401}" srcOrd="0" destOrd="0" presId="urn:microsoft.com/office/officeart/2005/8/layout/vList3"/>
    <dgm:cxn modelId="{014F03AC-8FA0-4619-B377-829E1C975239}" type="presParOf" srcId="{21B9039F-1D03-46D9-AC08-D62BEA764401}" destId="{633E5414-AE1A-4A3E-A025-3EB0C473A5AB}" srcOrd="0" destOrd="0" presId="urn:microsoft.com/office/officeart/2005/8/layout/vList3"/>
    <dgm:cxn modelId="{E839EED1-E38C-4374-BF68-4F3047BFA9B6}" type="presParOf" srcId="{21B9039F-1D03-46D9-AC08-D62BEA764401}" destId="{8D5553B1-CD15-4AD4-86A1-A5368F7A4754}" srcOrd="1" destOrd="0" presId="urn:microsoft.com/office/officeart/2005/8/layout/vList3"/>
    <dgm:cxn modelId="{98263C07-49A4-4EB7-9D7C-08630C2A94E3}" type="presParOf" srcId="{57537461-3E5B-4C9A-A418-709A07DFA833}" destId="{64C2351D-5D90-42B9-8FE9-DF65C96ECF68}" srcOrd="1" destOrd="0" presId="urn:microsoft.com/office/officeart/2005/8/layout/vList3"/>
    <dgm:cxn modelId="{17C9ED72-FBA5-46D5-9E13-8DC4C6DA1B63}" type="presParOf" srcId="{57537461-3E5B-4C9A-A418-709A07DFA833}" destId="{8326EC08-C503-4849-BB97-2788FAAEAA16}" srcOrd="2" destOrd="0" presId="urn:microsoft.com/office/officeart/2005/8/layout/vList3"/>
    <dgm:cxn modelId="{C94AD612-FEF8-412C-BDD6-0AABA60BD28E}" type="presParOf" srcId="{8326EC08-C503-4849-BB97-2788FAAEAA16}" destId="{A4AAF954-078E-4F08-A6CD-56E0056E2664}" srcOrd="0" destOrd="0" presId="urn:microsoft.com/office/officeart/2005/8/layout/vList3"/>
    <dgm:cxn modelId="{133648CC-31A2-409D-B49F-36DB8AB82CC5}" type="presParOf" srcId="{8326EC08-C503-4849-BB97-2788FAAEAA16}" destId="{F14436EA-5906-430A-B5B4-978C9EDED51B}" srcOrd="1" destOrd="0" presId="urn:microsoft.com/office/officeart/2005/8/layout/vList3"/>
    <dgm:cxn modelId="{BAA3E867-287B-4291-A555-B17B0DFE7547}" type="presParOf" srcId="{57537461-3E5B-4C9A-A418-709A07DFA833}" destId="{48AF2C9A-34B7-413C-BF6D-71B06E28EB59}" srcOrd="3" destOrd="0" presId="urn:microsoft.com/office/officeart/2005/8/layout/vList3"/>
    <dgm:cxn modelId="{33B7B4AF-E290-421A-8178-D90D68B58F8E}" type="presParOf" srcId="{57537461-3E5B-4C9A-A418-709A07DFA833}" destId="{627B983A-C797-4228-94A1-1400E50D2440}" srcOrd="4" destOrd="0" presId="urn:microsoft.com/office/officeart/2005/8/layout/vList3"/>
    <dgm:cxn modelId="{53B5ABE9-9D99-4390-8AE7-C0DF0AFE1928}" type="presParOf" srcId="{627B983A-C797-4228-94A1-1400E50D2440}" destId="{E382CC2E-ADF4-4C87-B2AE-973BBF8271B1}" srcOrd="0" destOrd="0" presId="urn:microsoft.com/office/officeart/2005/8/layout/vList3"/>
    <dgm:cxn modelId="{E3B4585C-D11E-4407-8FAE-3A40588561CD}" type="presParOf" srcId="{627B983A-C797-4228-94A1-1400E50D2440}" destId="{4D0B57DB-1689-403E-A9D7-3C228FF2C6A0}" srcOrd="1" destOrd="0" presId="urn:microsoft.com/office/officeart/2005/8/layout/vList3"/>
    <dgm:cxn modelId="{E860E893-D7F7-4174-BD61-D046855C23AB}" type="presParOf" srcId="{57537461-3E5B-4C9A-A418-709A07DFA833}" destId="{6D64EFAC-C996-4FEC-B635-BA385C2655C8}" srcOrd="5" destOrd="0" presId="urn:microsoft.com/office/officeart/2005/8/layout/vList3"/>
    <dgm:cxn modelId="{26B3F3D7-E536-4419-98FF-947BC7D24A08}" type="presParOf" srcId="{57537461-3E5B-4C9A-A418-709A07DFA833}" destId="{1A25DBE0-7581-481C-87E8-465DFFB2427F}" srcOrd="6" destOrd="0" presId="urn:microsoft.com/office/officeart/2005/8/layout/vList3"/>
    <dgm:cxn modelId="{388673C2-5264-4F2D-B486-DB273EABDBE1}" type="presParOf" srcId="{1A25DBE0-7581-481C-87E8-465DFFB2427F}" destId="{D167D944-69B0-49B1-B70A-BF496DD2A8B7}" srcOrd="0" destOrd="0" presId="urn:microsoft.com/office/officeart/2005/8/layout/vList3"/>
    <dgm:cxn modelId="{02C8A059-76CF-4C53-9C04-846C80680DF6}" type="presParOf" srcId="{1A25DBE0-7581-481C-87E8-465DFFB2427F}" destId="{E9699A6D-B997-43CE-9618-2AC89594AF52}" srcOrd="1" destOrd="0" presId="urn:microsoft.com/office/officeart/2005/8/layout/vList3"/>
    <dgm:cxn modelId="{6A908FC9-E360-4232-A708-5928458280DE}" type="presParOf" srcId="{57537461-3E5B-4C9A-A418-709A07DFA833}" destId="{2A1C6E97-EF80-4D77-9B37-2E0B8098D433}" srcOrd="7" destOrd="0" presId="urn:microsoft.com/office/officeart/2005/8/layout/vList3"/>
    <dgm:cxn modelId="{AC343773-3294-425A-9317-1D4621B5895D}" type="presParOf" srcId="{57537461-3E5B-4C9A-A418-709A07DFA833}" destId="{E110D2F1-578A-4B85-AFB9-70AB5C239B2A}" srcOrd="8" destOrd="0" presId="urn:microsoft.com/office/officeart/2005/8/layout/vList3"/>
    <dgm:cxn modelId="{4AF1C4EA-1AA8-4D58-A3D3-36D7632C2DF2}" type="presParOf" srcId="{E110D2F1-578A-4B85-AFB9-70AB5C239B2A}" destId="{5FDC3539-EAD7-425E-820A-00F10476FEF1}" srcOrd="0" destOrd="0" presId="urn:microsoft.com/office/officeart/2005/8/layout/vList3"/>
    <dgm:cxn modelId="{E3324913-1E02-43CB-A139-60DD719C79D2}" type="presParOf" srcId="{E110D2F1-578A-4B85-AFB9-70AB5C239B2A}" destId="{9E455A22-45CE-4104-8B15-5CE7CFC971C8}" srcOrd="1" destOrd="0" presId="urn:microsoft.com/office/officeart/2005/8/layout/vList3"/>
    <dgm:cxn modelId="{9DEAF388-8997-4D7D-943E-80C177603F54}" type="presParOf" srcId="{57537461-3E5B-4C9A-A418-709A07DFA833}" destId="{D237CFEB-47C3-42A0-8544-033589BA74F1}" srcOrd="9" destOrd="0" presId="urn:microsoft.com/office/officeart/2005/8/layout/vList3"/>
    <dgm:cxn modelId="{3C931E62-5044-4EA8-AB12-AAB7AAC8320E}" type="presParOf" srcId="{57537461-3E5B-4C9A-A418-709A07DFA833}" destId="{6B023219-EE7D-4395-BE20-CCAAC96A90B4}" srcOrd="10" destOrd="0" presId="urn:microsoft.com/office/officeart/2005/8/layout/vList3"/>
    <dgm:cxn modelId="{0BD80E17-70B8-4CE5-999C-9158299621FB}" type="presParOf" srcId="{6B023219-EE7D-4395-BE20-CCAAC96A90B4}" destId="{654ED4F9-EA71-4BBB-8D57-96D828ABB05F}" srcOrd="0" destOrd="0" presId="urn:microsoft.com/office/officeart/2005/8/layout/vList3"/>
    <dgm:cxn modelId="{AF15E958-EED0-4D66-A341-41E96A255C56}" type="presParOf" srcId="{6B023219-EE7D-4395-BE20-CCAAC96A90B4}" destId="{8AE49E77-15D5-4218-9083-B3603DAE3D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ED2B1-9F29-405B-A648-638705E0BE2F}">
      <dsp:nvSpPr>
        <dsp:cNvPr id="0" name=""/>
        <dsp:cNvSpPr/>
      </dsp:nvSpPr>
      <dsp:spPr>
        <a:xfrm>
          <a:off x="1879203" y="1083295"/>
          <a:ext cx="2337593" cy="23375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/>
            <a:t>สร้างความรู้ความเข้าใจ</a:t>
          </a:r>
          <a:endParaRPr lang="th-TH" sz="3500" b="1" kern="1200" dirty="0"/>
        </a:p>
      </dsp:txBody>
      <dsp:txXfrm>
        <a:off x="2221536" y="1425628"/>
        <a:ext cx="1652927" cy="1652927"/>
      </dsp:txXfrm>
    </dsp:sp>
    <dsp:sp modelId="{0D833C71-CBE0-4B1D-BA1B-612EF99532D1}">
      <dsp:nvSpPr>
        <dsp:cNvPr id="0" name=""/>
        <dsp:cNvSpPr/>
      </dsp:nvSpPr>
      <dsp:spPr>
        <a:xfrm>
          <a:off x="2351432" y="-2758"/>
          <a:ext cx="1393135" cy="14683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ทำไมถึงทำ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555452" y="212271"/>
        <a:ext cx="985095" cy="1038254"/>
      </dsp:txXfrm>
    </dsp:sp>
    <dsp:sp modelId="{738EC872-855A-41C9-B9CE-9BDD3ABDF588}">
      <dsp:nvSpPr>
        <dsp:cNvPr id="0" name=""/>
        <dsp:cNvSpPr/>
      </dsp:nvSpPr>
      <dsp:spPr>
        <a:xfrm>
          <a:off x="3909868" y="1197773"/>
          <a:ext cx="1168796" cy="11687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ใครต้องทำ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081034" y="1368939"/>
        <a:ext cx="826464" cy="826464"/>
      </dsp:txXfrm>
    </dsp:sp>
    <dsp:sp modelId="{0D873515-62EC-4FE3-8D25-809D9147DCDC}">
      <dsp:nvSpPr>
        <dsp:cNvPr id="0" name=""/>
        <dsp:cNvSpPr/>
      </dsp:nvSpPr>
      <dsp:spPr>
        <a:xfrm>
          <a:off x="3357443" y="2897961"/>
          <a:ext cx="1168796" cy="1168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ทำแล้วได้อะไร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528609" y="3069127"/>
        <a:ext cx="826464" cy="826464"/>
      </dsp:txXfrm>
    </dsp:sp>
    <dsp:sp modelId="{30F0E8B1-F761-4109-8913-62CF372D764A}">
      <dsp:nvSpPr>
        <dsp:cNvPr id="0" name=""/>
        <dsp:cNvSpPr/>
      </dsp:nvSpPr>
      <dsp:spPr>
        <a:xfrm>
          <a:off x="1569759" y="2897961"/>
          <a:ext cx="1168796" cy="116879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ทำเมื่อไหร่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740925" y="3069127"/>
        <a:ext cx="826464" cy="826464"/>
      </dsp:txXfrm>
    </dsp:sp>
    <dsp:sp modelId="{ABDCBC59-61E5-4EE4-BE8B-C287E68A84F1}">
      <dsp:nvSpPr>
        <dsp:cNvPr id="0" name=""/>
        <dsp:cNvSpPr/>
      </dsp:nvSpPr>
      <dsp:spPr>
        <a:xfrm>
          <a:off x="1017334" y="1197773"/>
          <a:ext cx="1168796" cy="11687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ทำอย่างไร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188500" y="1368939"/>
        <a:ext cx="826464" cy="82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AE23C-941B-4102-AE8A-E9C4F23F5A9C}">
      <dsp:nvSpPr>
        <dsp:cNvPr id="0" name=""/>
        <dsp:cNvSpPr/>
      </dsp:nvSpPr>
      <dsp:spPr>
        <a:xfrm>
          <a:off x="828985" y="200962"/>
          <a:ext cx="2110124" cy="2110124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rgbClr val="FF0000"/>
              </a:solidFill>
            </a:rPr>
            <a:t>กฎหมาย/ระเบียบ</a:t>
          </a:r>
          <a:endParaRPr lang="th-TH" sz="1800" kern="1200" dirty="0">
            <a:solidFill>
              <a:srgbClr val="FF0000"/>
            </a:solidFill>
          </a:endParaRPr>
        </a:p>
      </dsp:txBody>
      <dsp:txXfrm>
        <a:off x="1976240" y="590330"/>
        <a:ext cx="715935" cy="703374"/>
      </dsp:txXfrm>
    </dsp:sp>
    <dsp:sp modelId="{51260DFE-97D0-483E-AC40-CFC9F7065982}">
      <dsp:nvSpPr>
        <dsp:cNvPr id="0" name=""/>
        <dsp:cNvSpPr/>
      </dsp:nvSpPr>
      <dsp:spPr>
        <a:xfrm>
          <a:off x="774591" y="232364"/>
          <a:ext cx="2110124" cy="2110124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rgbClr val="FF0000"/>
              </a:solidFill>
            </a:rPr>
            <a:t>นโยบาย</a:t>
          </a:r>
          <a:endParaRPr lang="th-TH" sz="1800" kern="1200" dirty="0">
            <a:solidFill>
              <a:srgbClr val="FF0000"/>
            </a:solidFill>
          </a:endParaRPr>
        </a:p>
      </dsp:txBody>
      <dsp:txXfrm>
        <a:off x="1352363" y="1563752"/>
        <a:ext cx="954580" cy="653133"/>
      </dsp:txXfrm>
    </dsp:sp>
    <dsp:sp modelId="{CA5B62BC-F734-40B7-850B-92C73F699FA0}">
      <dsp:nvSpPr>
        <dsp:cNvPr id="0" name=""/>
        <dsp:cNvSpPr/>
      </dsp:nvSpPr>
      <dsp:spPr>
        <a:xfrm>
          <a:off x="774591" y="232364"/>
          <a:ext cx="2110124" cy="2110124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rgbClr val="FF0000"/>
              </a:solidFill>
            </a:rPr>
            <a:t>บทบาทหน้าที่</a:t>
          </a:r>
          <a:endParaRPr lang="th-TH" sz="1800" kern="1200" dirty="0">
            <a:solidFill>
              <a:srgbClr val="FF0000"/>
            </a:solidFill>
          </a:endParaRPr>
        </a:p>
      </dsp:txBody>
      <dsp:txXfrm>
        <a:off x="1000676" y="646853"/>
        <a:ext cx="715935" cy="703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64601-0A2C-47C1-8A59-28F9E2861516}">
      <dsp:nvSpPr>
        <dsp:cNvPr id="0" name=""/>
        <dsp:cNvSpPr/>
      </dsp:nvSpPr>
      <dsp:spPr>
        <a:xfrm>
          <a:off x="1004511" y="1112523"/>
          <a:ext cx="1227736" cy="122773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err="1" smtClean="0">
              <a:latin typeface="TH SarabunPSK" pitchFamily="34" charset="-34"/>
              <a:cs typeface="TH SarabunPSK" pitchFamily="34" charset="-34"/>
            </a:rPr>
            <a:t>สอศ</a:t>
          </a:r>
          <a:r>
            <a:rPr lang="th-TH" sz="2000" b="1" kern="1200" dirty="0" smtClean="0">
              <a:latin typeface="TH SarabunPSK" pitchFamily="34" charset="-34"/>
              <a:cs typeface="TH SarabunPSK" pitchFamily="34" charset="-34"/>
            </a:rPr>
            <a:t>/</a:t>
          </a:r>
          <a:r>
            <a:rPr lang="th-TH" sz="2000" b="1" kern="1200" dirty="0" err="1" smtClean="0">
              <a:latin typeface="TH SarabunPSK" pitchFamily="34" charset="-34"/>
              <a:cs typeface="TH SarabunPSK" pitchFamily="34" charset="-34"/>
            </a:rPr>
            <a:t>สสอ</a:t>
          </a:r>
          <a:r>
            <a:rPr lang="en-US" sz="2000" b="1" kern="1200" dirty="0" smtClean="0">
              <a:latin typeface="TH SarabunPSK" pitchFamily="34" charset="-34"/>
              <a:cs typeface="TH SarabunPSK" pitchFamily="34" charset="-34"/>
            </a:rPr>
            <a:t>.</a:t>
          </a:r>
          <a:endParaRPr lang="th-TH" sz="20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251341" y="1400114"/>
        <a:ext cx="734076" cy="631082"/>
      </dsp:txXfrm>
    </dsp:sp>
    <dsp:sp modelId="{E932DC82-CD16-4AB1-85B8-1A2FA113AF0F}">
      <dsp:nvSpPr>
        <dsp:cNvPr id="0" name=""/>
        <dsp:cNvSpPr/>
      </dsp:nvSpPr>
      <dsp:spPr>
        <a:xfrm>
          <a:off x="131519" y="738452"/>
          <a:ext cx="1210244" cy="1060657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สถานศึกษา/</a:t>
          </a:r>
          <a:r>
            <a:rPr lang="th-TH" sz="1400" b="1" kern="1200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อศจ</a:t>
          </a:r>
          <a:r>
            <a:rPr lang="en-US" sz="1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1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/สถาบัน</a:t>
          </a:r>
          <a:endParaRPr lang="th-TH" sz="14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20287" y="1007089"/>
        <a:ext cx="632708" cy="523383"/>
      </dsp:txXfrm>
    </dsp:sp>
    <dsp:sp modelId="{AE2C7D60-4541-4268-8613-C030CEC634E4}">
      <dsp:nvSpPr>
        <dsp:cNvPr id="0" name=""/>
        <dsp:cNvSpPr/>
      </dsp:nvSpPr>
      <dsp:spPr>
        <a:xfrm rot="20700000">
          <a:off x="790306" y="206322"/>
          <a:ext cx="874858" cy="874858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ครู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 rot="-20700000">
        <a:off x="982189" y="398204"/>
        <a:ext cx="491094" cy="491094"/>
      </dsp:txXfrm>
    </dsp:sp>
    <dsp:sp modelId="{37B631DE-2E0E-49F2-9760-B3029CA574D2}">
      <dsp:nvSpPr>
        <dsp:cNvPr id="0" name=""/>
        <dsp:cNvSpPr/>
      </dsp:nvSpPr>
      <dsp:spPr>
        <a:xfrm>
          <a:off x="890090" y="938354"/>
          <a:ext cx="1571502" cy="1571502"/>
        </a:xfrm>
        <a:prstGeom prst="circularArrow">
          <a:avLst>
            <a:gd name="adj1" fmla="val 4687"/>
            <a:gd name="adj2" fmla="val 299029"/>
            <a:gd name="adj3" fmla="val 2438094"/>
            <a:gd name="adj4" fmla="val 1604108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C1E7D-3E31-4689-94E9-45682C5E0845}">
      <dsp:nvSpPr>
        <dsp:cNvPr id="0" name=""/>
        <dsp:cNvSpPr/>
      </dsp:nvSpPr>
      <dsp:spPr>
        <a:xfrm>
          <a:off x="132061" y="633186"/>
          <a:ext cx="1141794" cy="11417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0D1EE-83A5-409D-A53D-2B1061C3FCBE}">
      <dsp:nvSpPr>
        <dsp:cNvPr id="0" name=""/>
        <dsp:cNvSpPr/>
      </dsp:nvSpPr>
      <dsp:spPr>
        <a:xfrm>
          <a:off x="587943" y="23115"/>
          <a:ext cx="1231084" cy="12310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AE23C-941B-4102-AE8A-E9C4F23F5A9C}">
      <dsp:nvSpPr>
        <dsp:cNvPr id="0" name=""/>
        <dsp:cNvSpPr/>
      </dsp:nvSpPr>
      <dsp:spPr>
        <a:xfrm>
          <a:off x="594796" y="270747"/>
          <a:ext cx="2842875" cy="2842875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rgbClr val="FF0000"/>
              </a:solidFill>
            </a:rPr>
            <a:t>กฎหมาย/ระเบียบ</a:t>
          </a:r>
          <a:endParaRPr lang="th-TH" sz="2400" kern="1200" dirty="0">
            <a:solidFill>
              <a:srgbClr val="FF0000"/>
            </a:solidFill>
          </a:endParaRPr>
        </a:p>
      </dsp:txBody>
      <dsp:txXfrm>
        <a:off x="2140441" y="795325"/>
        <a:ext cx="964547" cy="947625"/>
      </dsp:txXfrm>
    </dsp:sp>
    <dsp:sp modelId="{51260DFE-97D0-483E-AC40-CFC9F7065982}">
      <dsp:nvSpPr>
        <dsp:cNvPr id="0" name=""/>
        <dsp:cNvSpPr/>
      </dsp:nvSpPr>
      <dsp:spPr>
        <a:xfrm>
          <a:off x="521514" y="313054"/>
          <a:ext cx="2842875" cy="2842875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rgbClr val="FF0000"/>
              </a:solidFill>
            </a:rPr>
            <a:t>นโยบาย</a:t>
          </a:r>
          <a:endParaRPr lang="th-TH" sz="2400" kern="1200" dirty="0">
            <a:solidFill>
              <a:srgbClr val="FF0000"/>
            </a:solidFill>
          </a:endParaRPr>
        </a:p>
      </dsp:txBody>
      <dsp:txXfrm>
        <a:off x="1299920" y="2106774"/>
        <a:ext cx="1286062" cy="879937"/>
      </dsp:txXfrm>
    </dsp:sp>
    <dsp:sp modelId="{CA5B62BC-F734-40B7-850B-92C73F699FA0}">
      <dsp:nvSpPr>
        <dsp:cNvPr id="0" name=""/>
        <dsp:cNvSpPr/>
      </dsp:nvSpPr>
      <dsp:spPr>
        <a:xfrm>
          <a:off x="521514" y="313054"/>
          <a:ext cx="2842875" cy="2842875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rgbClr val="FF0000"/>
              </a:solidFill>
            </a:rPr>
            <a:t>บทบาทหน้าที่</a:t>
          </a:r>
          <a:endParaRPr lang="th-TH" sz="2400" kern="1200" dirty="0">
            <a:solidFill>
              <a:srgbClr val="FF0000"/>
            </a:solidFill>
          </a:endParaRPr>
        </a:p>
      </dsp:txBody>
      <dsp:txXfrm>
        <a:off x="826108" y="871476"/>
        <a:ext cx="964547" cy="947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64601-0A2C-47C1-8A59-28F9E2861516}">
      <dsp:nvSpPr>
        <dsp:cNvPr id="0" name=""/>
        <dsp:cNvSpPr/>
      </dsp:nvSpPr>
      <dsp:spPr>
        <a:xfrm>
          <a:off x="2909123" y="2333059"/>
          <a:ext cx="2851516" cy="285151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สอศ./</a:t>
          </a:r>
          <a:r>
            <a:rPr lang="th-TH" sz="4000" b="1" kern="1200" dirty="0" err="1" smtClean="0">
              <a:latin typeface="TH SarabunPSK" pitchFamily="34" charset="-34"/>
              <a:cs typeface="TH SarabunPSK" pitchFamily="34" charset="-34"/>
            </a:rPr>
            <a:t>สสอ</a:t>
          </a:r>
          <a:r>
            <a:rPr lang="en-US" sz="4000" b="1" kern="1200" dirty="0" smtClean="0">
              <a:latin typeface="TH SarabunPSK" pitchFamily="34" charset="-34"/>
              <a:cs typeface="TH SarabunPSK" pitchFamily="34" charset="-34"/>
            </a:rPr>
            <a:t>.</a:t>
          </a:r>
          <a:endParaRPr lang="th-TH" sz="40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482405" y="3001013"/>
        <a:ext cx="1704952" cy="1465738"/>
      </dsp:txXfrm>
    </dsp:sp>
    <dsp:sp modelId="{E932DC82-CD16-4AB1-85B8-1A2FA113AF0F}">
      <dsp:nvSpPr>
        <dsp:cNvPr id="0" name=""/>
        <dsp:cNvSpPr/>
      </dsp:nvSpPr>
      <dsp:spPr>
        <a:xfrm>
          <a:off x="881528" y="1464248"/>
          <a:ext cx="2810890" cy="2463461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สถานศึกษา/</a:t>
          </a:r>
          <a:r>
            <a:rPr lang="th-TH" sz="2800" b="1" kern="1200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อศจ</a:t>
          </a:r>
          <a:r>
            <a:rPr lang="en-US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/สถาบัน</a:t>
          </a:r>
          <a:endParaRPr lang="th-TH" sz="2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552215" y="2088180"/>
        <a:ext cx="1469516" cy="1215597"/>
      </dsp:txXfrm>
    </dsp:sp>
    <dsp:sp modelId="{AE2C7D60-4541-4268-8613-C030CEC634E4}">
      <dsp:nvSpPr>
        <dsp:cNvPr id="0" name=""/>
        <dsp:cNvSpPr/>
      </dsp:nvSpPr>
      <dsp:spPr>
        <a:xfrm rot="20700000">
          <a:off x="2411615" y="228332"/>
          <a:ext cx="2031930" cy="2031930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latin typeface="TH SarabunPSK" pitchFamily="34" charset="-34"/>
              <a:cs typeface="TH SarabunPSK" pitchFamily="34" charset="-34"/>
            </a:rPr>
            <a:t>ครู</a:t>
          </a:r>
          <a:endParaRPr lang="th-TH" sz="3600" b="1" kern="1200" dirty="0">
            <a:latin typeface="TH SarabunPSK" pitchFamily="34" charset="-34"/>
            <a:cs typeface="TH SarabunPSK" pitchFamily="34" charset="-34"/>
          </a:endParaRPr>
        </a:p>
      </dsp:txBody>
      <dsp:txXfrm rot="-20700000">
        <a:off x="2857277" y="673994"/>
        <a:ext cx="1140606" cy="1140606"/>
      </dsp:txXfrm>
    </dsp:sp>
    <dsp:sp modelId="{37B631DE-2E0E-49F2-9760-B3029CA574D2}">
      <dsp:nvSpPr>
        <dsp:cNvPr id="0" name=""/>
        <dsp:cNvSpPr/>
      </dsp:nvSpPr>
      <dsp:spPr>
        <a:xfrm>
          <a:off x="2700885" y="1896472"/>
          <a:ext cx="3649941" cy="3649941"/>
        </a:xfrm>
        <a:prstGeom prst="circularArrow">
          <a:avLst>
            <a:gd name="adj1" fmla="val 4687"/>
            <a:gd name="adj2" fmla="val 299029"/>
            <a:gd name="adj3" fmla="val 2535640"/>
            <a:gd name="adj4" fmla="val 1581994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C1E7D-3E31-4689-94E9-45682C5E0845}">
      <dsp:nvSpPr>
        <dsp:cNvPr id="0" name=""/>
        <dsp:cNvSpPr/>
      </dsp:nvSpPr>
      <dsp:spPr>
        <a:xfrm>
          <a:off x="882787" y="1195954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0D1EE-83A5-409D-A53D-2B1061C3FCBE}">
      <dsp:nvSpPr>
        <dsp:cNvPr id="0" name=""/>
        <dsp:cNvSpPr/>
      </dsp:nvSpPr>
      <dsp:spPr>
        <a:xfrm>
          <a:off x="1941609" y="-220986"/>
          <a:ext cx="2859293" cy="28592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836D4-7672-41C8-979C-4D2134BC0E02}">
      <dsp:nvSpPr>
        <dsp:cNvPr id="0" name=""/>
        <dsp:cNvSpPr/>
      </dsp:nvSpPr>
      <dsp:spPr>
        <a:xfrm>
          <a:off x="1800204" y="6"/>
          <a:ext cx="1901011" cy="1901011"/>
        </a:xfrm>
        <a:prstGeom prst="ellipse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ครู</a:t>
          </a:r>
          <a:endParaRPr lang="th-TH" sz="3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053672" y="332683"/>
        <a:ext cx="1394074" cy="855455"/>
      </dsp:txXfrm>
    </dsp:sp>
    <dsp:sp modelId="{B91850C6-1B62-4F53-8777-E9D00B862768}">
      <dsp:nvSpPr>
        <dsp:cNvPr id="0" name=""/>
        <dsp:cNvSpPr/>
      </dsp:nvSpPr>
      <dsp:spPr>
        <a:xfrm>
          <a:off x="2520275" y="1224143"/>
          <a:ext cx="1901011" cy="190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หน่วยงา</a:t>
          </a:r>
          <a:r>
            <a:rPr lang="th-TH" sz="3200" kern="1200" dirty="0" smtClean="0"/>
            <a:t>น</a:t>
          </a:r>
          <a:endParaRPr lang="th-TH" sz="3200" kern="1200" dirty="0"/>
        </a:p>
      </dsp:txBody>
      <dsp:txXfrm>
        <a:off x="3101668" y="1715238"/>
        <a:ext cx="1140606" cy="1045556"/>
      </dsp:txXfrm>
    </dsp:sp>
    <dsp:sp modelId="{797C2409-FA1E-4DDE-8AC1-C1AFEAA33FAD}">
      <dsp:nvSpPr>
        <dsp:cNvPr id="0" name=""/>
        <dsp:cNvSpPr/>
      </dsp:nvSpPr>
      <dsp:spPr>
        <a:xfrm>
          <a:off x="1123514" y="1227736"/>
          <a:ext cx="1901011" cy="190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นักเรียน</a:t>
          </a:r>
          <a:endParaRPr lang="th-TH" sz="3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302526" y="1718830"/>
        <a:ext cx="1140606" cy="10455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54B6D-F093-422D-8B53-FB1BF630AFB5}">
      <dsp:nvSpPr>
        <dsp:cNvPr id="0" name=""/>
        <dsp:cNvSpPr/>
      </dsp:nvSpPr>
      <dsp:spPr>
        <a:xfrm>
          <a:off x="1589368" y="0"/>
          <a:ext cx="2048222" cy="20485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D5F04-2929-44E1-8242-838C56EBAEC1}">
      <dsp:nvSpPr>
        <dsp:cNvPr id="0" name=""/>
        <dsp:cNvSpPr/>
      </dsp:nvSpPr>
      <dsp:spPr>
        <a:xfrm>
          <a:off x="2016222" y="648074"/>
          <a:ext cx="1138157" cy="56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n/>
              <a:solidFill>
                <a:srgbClr val="7030A0"/>
              </a:solidFill>
              <a:latin typeface="TH SarabunPSK" pitchFamily="34" charset="-34"/>
              <a:cs typeface="TH SarabunPSK" pitchFamily="34" charset="-34"/>
            </a:rPr>
            <a:t>ศึกษาคู่มือ</a:t>
          </a:r>
          <a:endParaRPr lang="th-TH" sz="3200" b="1" kern="1200" dirty="0">
            <a:ln/>
            <a:solidFill>
              <a:srgbClr val="7030A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016222" y="648074"/>
        <a:ext cx="1138157" cy="568942"/>
      </dsp:txXfrm>
    </dsp:sp>
    <dsp:sp modelId="{F1E7DA9B-E84A-4D8F-B723-B477E5452809}">
      <dsp:nvSpPr>
        <dsp:cNvPr id="0" name=""/>
        <dsp:cNvSpPr/>
      </dsp:nvSpPr>
      <dsp:spPr>
        <a:xfrm>
          <a:off x="1020481" y="1177034"/>
          <a:ext cx="2048222" cy="20485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5F217-58B8-4C94-9D1F-4E811BB07891}">
      <dsp:nvSpPr>
        <dsp:cNvPr id="0" name=""/>
        <dsp:cNvSpPr/>
      </dsp:nvSpPr>
      <dsp:spPr>
        <a:xfrm>
          <a:off x="1475513" y="1923426"/>
          <a:ext cx="1138157" cy="56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n/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ร่วมกันสร้างความเข้าใจ</a:t>
          </a:r>
          <a:endParaRPr lang="th-TH" sz="2400" b="1" kern="1200" dirty="0">
            <a:ln/>
            <a:solidFill>
              <a:srgbClr val="C0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475513" y="1923426"/>
        <a:ext cx="1138157" cy="568942"/>
      </dsp:txXfrm>
    </dsp:sp>
    <dsp:sp modelId="{34AB569B-644D-4D73-8EF3-7333DA507CBD}">
      <dsp:nvSpPr>
        <dsp:cNvPr id="0" name=""/>
        <dsp:cNvSpPr/>
      </dsp:nvSpPr>
      <dsp:spPr>
        <a:xfrm>
          <a:off x="1735147" y="2494922"/>
          <a:ext cx="1759740" cy="17604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4208C-191C-4832-8BC6-B5765A7C6761}">
      <dsp:nvSpPr>
        <dsp:cNvPr id="0" name=""/>
        <dsp:cNvSpPr/>
      </dsp:nvSpPr>
      <dsp:spPr>
        <a:xfrm>
          <a:off x="2044785" y="3108971"/>
          <a:ext cx="1138157" cy="56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n/>
              <a:solidFill>
                <a:srgbClr val="0070C0"/>
              </a:solidFill>
              <a:latin typeface="TH SarabunPSK" pitchFamily="34" charset="-34"/>
              <a:cs typeface="TH SarabunPSK" pitchFamily="34" charset="-34"/>
            </a:rPr>
            <a:t>เรียนรู้จากสื่อต่างๆ</a:t>
          </a:r>
          <a:endParaRPr lang="th-TH" sz="2400" b="1" kern="1200" dirty="0">
            <a:ln/>
            <a:solidFill>
              <a:srgbClr val="0070C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044785" y="3108971"/>
        <a:ext cx="1138157" cy="5689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F73C1-6D87-41B6-BEA4-1C3AC1FB800C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361ED-1D5E-4784-8DF4-516C3621D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751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43942-22F2-495C-ACEA-B2D4F014EAFB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9B8A2-3CE0-44A4-ABC8-1A820EFB68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8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049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037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5487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364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7262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0020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2311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857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709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599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11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816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4699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6254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6789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5739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582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268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thaiDist"/>
            <a:r>
              <a:rPr lang="th-TH" dirty="0" smtClean="0"/>
              <a:t>แบบประเมินตนเองและแผนพัฒนาตนเองรายบุคคล หรือ </a:t>
            </a:r>
            <a:r>
              <a:rPr lang="en-US" dirty="0" smtClean="0"/>
              <a:t>ID PLAN </a:t>
            </a:r>
            <a:r>
              <a:rPr lang="th-TH" dirty="0" smtClean="0"/>
              <a:t>เป็นแบบประเมินสมรรถนะของครู ทั้ง 3 ด้าน 13 ตัวชี้วัด </a:t>
            </a:r>
            <a:r>
              <a:rPr lang="th-TH" b="1" dirty="0">
                <a:solidFill>
                  <a:prstClr val="black"/>
                </a:solidFill>
              </a:rPr>
              <a:t>ไม่ใช่แบบประเมินผลงาน ที่จะใช้ยื่นขอ</a:t>
            </a:r>
            <a:r>
              <a:rPr lang="th-TH" b="1" dirty="0" err="1">
                <a:solidFill>
                  <a:prstClr val="black"/>
                </a:solidFill>
              </a:rPr>
              <a:t>วิทย</a:t>
            </a:r>
            <a:r>
              <a:rPr lang="th-TH" b="1" dirty="0">
                <a:solidFill>
                  <a:prstClr val="black"/>
                </a:solidFill>
              </a:rPr>
              <a:t>ฐานะ </a:t>
            </a:r>
            <a:r>
              <a:rPr lang="th-TH" b="1" dirty="0" smtClean="0">
                <a:solidFill>
                  <a:prstClr val="black"/>
                </a:solidFill>
              </a:rPr>
              <a:t>  </a:t>
            </a:r>
            <a:r>
              <a:rPr lang="th-TH" dirty="0" smtClean="0">
                <a:solidFill>
                  <a:prstClr val="black"/>
                </a:solidFill>
              </a:rPr>
              <a:t>แบบประเมินตนเองมี</a:t>
            </a:r>
            <a:r>
              <a:rPr lang="th-TH" dirty="0" smtClean="0"/>
              <a:t>วัตถุประสงค์เพื่อที่จะสำรวจตัวครูเองว่ายังขาดสมรรถนะ หรือต้องการพัฒนาสมรรถนะตนเองด้านไหน  หากพบว่าตัวเองยังไม่มีสมรรถนะหรือมีแต่ยังไม่เต็มที่ หรือสมบูรณ์ ก็ให้นำสมรรถนะด้านนั้น ไปจัดทำแผนพัฒนาตนเองรายบุคคล หรือ </a:t>
            </a:r>
            <a:r>
              <a:rPr lang="en-US" dirty="0" smtClean="0"/>
              <a:t>ID PLAN </a:t>
            </a:r>
            <a:r>
              <a:rPr lang="th-TH" dirty="0" smtClean="0"/>
              <a:t>และดำเนินการพัฒนาตนเองตามแผนรูปแบบต่าง ๆ  ซึ่งต้องทำทุก ๆ ปี เป็นรายปีการศึกษา</a:t>
            </a:r>
          </a:p>
          <a:p>
            <a:pPr algn="thaiDist"/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1737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แบบประเมินตนเอง และแผนพัฒนารายบุคคล ทาง </a:t>
            </a:r>
            <a:r>
              <a:rPr lang="th-TH" dirty="0" err="1" smtClean="0"/>
              <a:t>สสอ</a:t>
            </a:r>
            <a:r>
              <a:rPr lang="th-TH" dirty="0" smtClean="0"/>
              <a:t>. จะทำการอัพโหลด คู่มือฯ ให้ครูได้ศึกษารายละเอียด พร้อมแบบประเมินในรูปของไฟล์ </a:t>
            </a:r>
            <a:r>
              <a:rPr lang="en-US" dirty="0" smtClean="0"/>
              <a:t>word </a:t>
            </a:r>
            <a:r>
              <a:rPr lang="th-TH" dirty="0" smtClean="0"/>
              <a:t>ให้ครูสามารถดาวน์โหลดมาใช้ได้  ทาง</a:t>
            </a:r>
            <a:r>
              <a:rPr lang="th-TH" dirty="0" err="1" smtClean="0"/>
              <a:t>เวบไซต์</a:t>
            </a:r>
            <a:r>
              <a:rPr lang="th-TH" dirty="0" smtClean="0"/>
              <a:t>ของ </a:t>
            </a:r>
            <a:r>
              <a:rPr lang="th-TH" dirty="0" err="1" smtClean="0"/>
              <a:t>สสอ</a:t>
            </a:r>
            <a:r>
              <a:rPr lang="th-TH" dirty="0" smtClean="0"/>
              <a:t>.  </a:t>
            </a:r>
          </a:p>
          <a:p>
            <a:r>
              <a:rPr lang="th-TH" dirty="0" smtClean="0"/>
              <a:t>ตามสไลด์ เป็นปกหน้าของแบบประเมินฯ  ซึ่งให้ระบุข้อมูลที่จำเป็น เช่น ปีการศึกษา  ชื่อ-สกุล  ตำแหน่ง ของครู  แผนกวิชา  สถานศึกษา  สถาบันการอาชีวศึกษา และ </a:t>
            </a:r>
            <a:r>
              <a:rPr lang="th-TH" dirty="0" err="1" smtClean="0"/>
              <a:t>อศจ</a:t>
            </a:r>
            <a:r>
              <a:rPr lang="th-TH" dirty="0" smtClean="0"/>
              <a:t>.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351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76117" y="4722694"/>
            <a:ext cx="5408930" cy="4868039"/>
          </a:xfrm>
        </p:spPr>
        <p:txBody>
          <a:bodyPr/>
          <a:lstStyle/>
          <a:p>
            <a:r>
              <a:rPr lang="th-TH" dirty="0" smtClean="0"/>
              <a:t>รายการในแบบประเมินตนเองฯ   จะประกอบไปด้วยข้อมูลต่าง ๆ  โดยแบ่งเป็น 4 ตอน</a:t>
            </a:r>
            <a:endParaRPr lang="th-TH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ea typeface="Calibri"/>
              </a:rPr>
              <a:t>ตอนที่ 1</a:t>
            </a:r>
            <a:r>
              <a:rPr lang="th-TH" dirty="0">
                <a:ea typeface="Calibri"/>
              </a:rPr>
              <a:t>  เป็นข้อมูลเบื้องต้น มีทั้งหมด 15 ข้อ จะประกอบไป</a:t>
            </a:r>
            <a:r>
              <a:rPr lang="th-TH" dirty="0" smtClean="0">
                <a:ea typeface="Calibri"/>
              </a:rPr>
              <a:t>ด้วย ชื่อ</a:t>
            </a:r>
            <a:r>
              <a:rPr lang="th-TH" dirty="0">
                <a:ea typeface="Calibri"/>
              </a:rPr>
              <a:t>- สกุล   ตำแหน่ง </a:t>
            </a:r>
            <a:r>
              <a:rPr lang="th-TH" dirty="0" err="1">
                <a:ea typeface="Calibri"/>
              </a:rPr>
              <a:t>วิทย</a:t>
            </a:r>
            <a:r>
              <a:rPr lang="th-TH" dirty="0">
                <a:ea typeface="Calibri"/>
              </a:rPr>
              <a:t>ฐานะ ระยะเวลาที่ดำรงตำแหน่ง  ระยะเวลาการปฏิบัติงานรวมตั้งแต่เริ่มรับราชการครู ในสายงานการสอน   วุฒิการศึกษา แผนกวิชาที่สังกัด สถานศึกษา รายวิชาที่สอนและจำนวนชั่วโมงที่สอนในปีการศึกษานั้น การปฏิบัติงานต่างๆ ที่นอกจากงานสอน ได้แก่ งานสนับสนุนการเรียนรู้ งานตอบสนองนโยบายและจุดเน้น ภาระหน้าที่อื่นๆ  ความสามารถพิเศษ การพัฒนาตนเองย้อนหลัง 1 ปี  การฝึกอบรมและศึกษางาน ย้อนหลัง 1 ปีการศึกษา จุดหมายของชีวิต เป้าหมายการรับราชการ และเป้าหมายของสถานศึกษาที่คาดหวัง</a:t>
            </a:r>
            <a:endParaRPr lang="en-US" sz="1400" dirty="0">
              <a:ea typeface="Calibri"/>
              <a:cs typeface="Cordia New"/>
            </a:endParaRPr>
          </a:p>
          <a:p>
            <a:pPr algn="thaiDist">
              <a:spcAft>
                <a:spcPts val="1000"/>
              </a:spcAft>
            </a:pPr>
            <a:r>
              <a:rPr lang="th-TH" b="1" dirty="0">
                <a:ea typeface="Calibri"/>
              </a:rPr>
              <a:t>ตอนที่ 2</a:t>
            </a:r>
            <a:r>
              <a:rPr lang="th-TH" dirty="0">
                <a:ea typeface="Calibri"/>
              </a:rPr>
              <a:t> เป็นการอธิบายรายละเอียดเกี่ยวกับประเมินสมรรถนะ วิธีการประเมินตนเอง พร้อมทั้งมีเกณฑ์การประเมินตามตำแหน่ง</a:t>
            </a:r>
            <a:r>
              <a:rPr lang="th-TH" dirty="0" err="1">
                <a:ea typeface="Calibri"/>
              </a:rPr>
              <a:t>วิทย</a:t>
            </a:r>
            <a:r>
              <a:rPr lang="th-TH" dirty="0" smtClean="0">
                <a:ea typeface="Calibri"/>
              </a:rPr>
              <a:t>ฐานะ  </a:t>
            </a:r>
            <a:r>
              <a:rPr lang="th-TH" dirty="0">
                <a:ea typeface="Calibri"/>
              </a:rPr>
              <a:t>ซึ่งแบ่งเป็น 5 กลุ่ม ตามที่ อ.เรณู ได้ชี้แจงไปแล้ว  ได้แก่  </a:t>
            </a:r>
            <a:r>
              <a:rPr lang="th-TH" b="1" dirty="0" smtClean="0">
                <a:ea typeface="Calibri"/>
              </a:rPr>
              <a:t>กลุ่ม</a:t>
            </a:r>
            <a:r>
              <a:rPr lang="th-TH" b="1" dirty="0">
                <a:ea typeface="Calibri"/>
              </a:rPr>
              <a:t>ที่ </a:t>
            </a:r>
            <a:r>
              <a:rPr lang="th-TH" b="1" dirty="0" smtClean="0">
                <a:ea typeface="Calibri"/>
              </a:rPr>
              <a:t>1 </a:t>
            </a:r>
            <a:r>
              <a:rPr lang="th-TH" b="1" spc="-20" dirty="0" smtClean="0">
                <a:ea typeface="Times New Roman"/>
                <a:cs typeface="TH SarabunPSK"/>
              </a:rPr>
              <a:t>พนักงาน</a:t>
            </a:r>
            <a:r>
              <a:rPr lang="th-TH" b="1" spc="-20" dirty="0">
                <a:ea typeface="Times New Roman"/>
                <a:cs typeface="TH SarabunPSK"/>
              </a:rPr>
              <a:t>ราชการ (ครู)</a:t>
            </a:r>
            <a:r>
              <a:rPr lang="th-TH" b="1" dirty="0">
                <a:ea typeface="Times New Roman"/>
                <a:cs typeface="TH SarabunPSK"/>
              </a:rPr>
              <a:t> /ครูพิเศษสอน / ครูผู้ช่วย / ครู</a:t>
            </a:r>
            <a:r>
              <a:rPr lang="th-TH" dirty="0">
                <a:ea typeface="Times New Roman"/>
                <a:cs typeface="TH SarabunPSK"/>
              </a:rPr>
              <a:t> </a:t>
            </a:r>
            <a:endParaRPr lang="en-US" dirty="0">
              <a:ea typeface="Calibri"/>
              <a:cs typeface="Cordia New"/>
            </a:endParaRPr>
          </a:p>
          <a:p>
            <a:pPr algn="thaiDist"/>
            <a:r>
              <a:rPr lang="th-TH" b="1" dirty="0" smtClean="0">
                <a:ea typeface="Times New Roman"/>
                <a:cs typeface="TH SarabunPSK"/>
              </a:rPr>
              <a:t>กลุ่มที่ 2 ครู</a:t>
            </a:r>
            <a:r>
              <a:rPr lang="th-TH" b="1" dirty="0">
                <a:ea typeface="Times New Roman"/>
                <a:cs typeface="TH SarabunPSK"/>
              </a:rPr>
              <a:t>ชำนาญการ </a:t>
            </a:r>
            <a:r>
              <a:rPr lang="th-TH" b="1" dirty="0" smtClean="0">
                <a:ea typeface="Times New Roman"/>
                <a:cs typeface="TH SarabunPSK"/>
              </a:rPr>
              <a:t>  กลุ่มที่ 3 </a:t>
            </a:r>
            <a:r>
              <a:rPr lang="th-TH" b="1" dirty="0">
                <a:ea typeface="Times New Roman"/>
                <a:cs typeface="TH SarabunPSK"/>
              </a:rPr>
              <a:t>ครูชำนาญการพิเศษ</a:t>
            </a:r>
            <a:r>
              <a:rPr lang="th-TH" dirty="0">
                <a:ea typeface="Times New Roman"/>
                <a:cs typeface="TH SarabunPSK"/>
              </a:rPr>
              <a:t> </a:t>
            </a:r>
            <a:r>
              <a:rPr lang="th-TH" dirty="0" smtClean="0">
                <a:ea typeface="Times New Roman"/>
                <a:cs typeface="TH SarabunPSK"/>
              </a:rPr>
              <a:t> กลุ่มที่ 4 </a:t>
            </a:r>
            <a:r>
              <a:rPr lang="th-TH" b="1" dirty="0" smtClean="0">
                <a:ea typeface="Times New Roman"/>
                <a:cs typeface="TH SarabunPSK"/>
              </a:rPr>
              <a:t>ครู</a:t>
            </a:r>
            <a:r>
              <a:rPr lang="th-TH" b="1" dirty="0">
                <a:ea typeface="Times New Roman"/>
                <a:cs typeface="TH SarabunPSK"/>
              </a:rPr>
              <a:t>เชี่ยวชาญ</a:t>
            </a:r>
            <a:r>
              <a:rPr lang="th-TH" dirty="0">
                <a:ea typeface="Times New Roman"/>
                <a:cs typeface="TH SarabunPSK"/>
              </a:rPr>
              <a:t> </a:t>
            </a:r>
            <a:r>
              <a:rPr lang="th-TH" dirty="0" smtClean="0">
                <a:ea typeface="Times New Roman"/>
                <a:cs typeface="TH SarabunPSK"/>
              </a:rPr>
              <a:t>และ กลุ่มที่ 5 </a:t>
            </a:r>
            <a:r>
              <a:rPr lang="th-TH" b="1" dirty="0" smtClean="0">
                <a:solidFill>
                  <a:prstClr val="black"/>
                </a:solidFill>
                <a:ea typeface="Times New Roman"/>
                <a:cs typeface="TH SarabunPSK"/>
              </a:rPr>
              <a:t>ครูเชี่ยวชาญพิเศษ</a:t>
            </a:r>
            <a:r>
              <a:rPr lang="th-TH" dirty="0" smtClean="0">
                <a:solidFill>
                  <a:prstClr val="black"/>
                </a:solidFill>
                <a:ea typeface="Times New Roman"/>
                <a:cs typeface="TH SarabunPSK"/>
              </a:rPr>
              <a:t> 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2813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76300" y="508000"/>
            <a:ext cx="4972050" cy="372903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11924" y="4266591"/>
            <a:ext cx="5408930" cy="5519330"/>
          </a:xfrm>
        </p:spPr>
        <p:txBody>
          <a:bodyPr/>
          <a:lstStyle/>
          <a:p>
            <a:pPr lvl="0" algn="thaiDist"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ea typeface="Calibri"/>
              </a:rPr>
              <a:t>ตอนที่ 3 </a:t>
            </a:r>
            <a:r>
              <a:rPr lang="th-TH" dirty="0">
                <a:ea typeface="Calibri"/>
              </a:rPr>
              <a:t>จะเป็นรายการประเมินสมรรถนะ ทั้ง 3 ด้าน 13 ตัวชี้วัด โดยแบบประเมินได้จัดแบ่งไว้</a:t>
            </a:r>
            <a:r>
              <a:rPr lang="th-TH" dirty="0" smtClean="0">
                <a:ea typeface="Calibri"/>
              </a:rPr>
              <a:t>ตามตำแหน่ง</a:t>
            </a:r>
            <a:r>
              <a:rPr lang="th-TH" dirty="0" err="1" smtClean="0">
                <a:ea typeface="Calibri"/>
              </a:rPr>
              <a:t>วิทย</a:t>
            </a:r>
            <a:r>
              <a:rPr lang="th-TH" dirty="0">
                <a:ea typeface="Calibri"/>
              </a:rPr>
              <a:t>ฐานะ เป็น 5 </a:t>
            </a:r>
            <a:r>
              <a:rPr lang="th-TH" dirty="0" smtClean="0">
                <a:ea typeface="Calibri"/>
              </a:rPr>
              <a:t>ระดับ/กลุ่ม โดย</a:t>
            </a:r>
            <a:r>
              <a:rPr lang="th-TH" dirty="0">
                <a:ea typeface="Calibri"/>
              </a:rPr>
              <a:t>จะมีเกณฑ์ประเมินตามระดับคุณภาพของแต่ละ</a:t>
            </a:r>
            <a:r>
              <a:rPr lang="th-TH" dirty="0" err="1">
                <a:ea typeface="Calibri"/>
              </a:rPr>
              <a:t>วิทย</a:t>
            </a:r>
            <a:r>
              <a:rPr lang="th-TH" dirty="0">
                <a:ea typeface="Calibri"/>
              </a:rPr>
              <a:t>ฐานะ</a:t>
            </a:r>
            <a:r>
              <a:rPr lang="th-TH" u="sng" dirty="0">
                <a:ea typeface="Calibri"/>
              </a:rPr>
              <a:t> </a:t>
            </a:r>
            <a:r>
              <a:rPr lang="th-TH" u="sng" dirty="0" smtClean="0">
                <a:ea typeface="Calibri"/>
              </a:rPr>
              <a:t>ดังนั้นครูผู้สอนจะต้อง</a:t>
            </a:r>
            <a:r>
              <a:rPr lang="th-TH" u="sng" dirty="0">
                <a:ea typeface="Calibri"/>
              </a:rPr>
              <a:t>เลือกแบบประเมินให้ตรงตาม</a:t>
            </a:r>
            <a:r>
              <a:rPr lang="th-TH" u="sng" dirty="0" err="1">
                <a:ea typeface="Calibri"/>
              </a:rPr>
              <a:t>วิทย</a:t>
            </a:r>
            <a:r>
              <a:rPr lang="th-TH" u="sng" dirty="0">
                <a:ea typeface="Calibri"/>
              </a:rPr>
              <a:t>ฐานะของตนเอง </a:t>
            </a:r>
            <a:r>
              <a:rPr lang="th-TH" dirty="0">
                <a:ea typeface="Calibri"/>
              </a:rPr>
              <a:t> </a:t>
            </a:r>
            <a:r>
              <a:rPr lang="th-TH" dirty="0">
                <a:solidFill>
                  <a:prstClr val="black"/>
                </a:solidFill>
                <a:latin typeface="Angsana New"/>
                <a:ea typeface="Times New Roman"/>
              </a:rPr>
              <a:t>ในแบบประเมินครูทำการประเมินสมรรถนะตนเองโดย </a:t>
            </a:r>
            <a:r>
              <a:rPr lang="th-TH" dirty="0" err="1">
                <a:solidFill>
                  <a:prstClr val="black"/>
                </a:solidFill>
                <a:latin typeface="Angsana New"/>
                <a:ea typeface="Times New Roman"/>
              </a:rPr>
              <a:t>ติ๊กหรือ</a:t>
            </a:r>
            <a:r>
              <a:rPr lang="th-TH" dirty="0">
                <a:solidFill>
                  <a:prstClr val="black"/>
                </a:solidFill>
                <a:latin typeface="Angsana New"/>
                <a:ea typeface="Times New Roman"/>
              </a:rPr>
              <a:t>ใส่เครื่องหมายถูก ในชื่อ มี  หรือไม่มี  โดยขอให้ครูอ่านรายละเอียดเกี่ยวกับสมรรถนะในคู่มือฯ ให้เข้าใจก่อนทำการประเมินตนเอง และครูต้องระบุหลักฐานหรือร่องรอย ในแบบประเมินด้วย  หากสมรรถนะใดต่ำกว่าเกณฑ์ หรือไม่มี </a:t>
            </a:r>
            <a:r>
              <a:rPr lang="th-TH" sz="2000" dirty="0">
                <a:solidFill>
                  <a:prstClr val="black"/>
                </a:solidFill>
                <a:latin typeface="Angsana New"/>
                <a:ea typeface="Times New Roman"/>
              </a:rPr>
              <a:t>สมรรถนะนั้นขอให้</a:t>
            </a:r>
            <a:r>
              <a:rPr lang="th-TH" sz="2000" dirty="0">
                <a:solidFill>
                  <a:srgbClr val="000000"/>
                </a:solidFill>
                <a:latin typeface="Angsana New"/>
              </a:rPr>
              <a:t>ระบุความต้องการในการพัฒนาตนเอง</a:t>
            </a:r>
            <a:r>
              <a:rPr lang="th-TH" sz="2000" dirty="0">
                <a:solidFill>
                  <a:prstClr val="black"/>
                </a:solidFill>
                <a:latin typeface="Angsana New"/>
                <a:ea typeface="Times New Roman"/>
              </a:rPr>
              <a:t>เพื่อ</a:t>
            </a:r>
            <a:r>
              <a:rPr lang="th-TH" sz="2000" dirty="0">
                <a:solidFill>
                  <a:srgbClr val="000000"/>
                </a:solidFill>
              </a:rPr>
              <a:t>ให้มีสมรรถนะสูงขึ้นให้ถึงเกณฑ์ที่กำหนด</a:t>
            </a:r>
            <a:r>
              <a:rPr lang="th-TH" sz="2000" dirty="0">
                <a:solidFill>
                  <a:prstClr val="black"/>
                </a:solidFill>
                <a:ea typeface="Times New Roman"/>
                <a:cs typeface="Angsana New"/>
              </a:rPr>
              <a:t> </a:t>
            </a:r>
            <a:r>
              <a:rPr lang="th-TH" dirty="0">
                <a:solidFill>
                  <a:prstClr val="black"/>
                </a:solidFill>
                <a:ea typeface="Times New Roman"/>
                <a:cs typeface="Angsana New"/>
              </a:rPr>
              <a:t>หรือหากผลการประเมิน มี สมรรถนะนั้นอยู่แล้วหรือผ่านตามเกณฑ์ประเมิน ก็สามารถที่จะระบุความต้องการในการพัฒนาตนเองได้ เพื่อให้มีสมรรถนะที่สูงขึ้นในระดับ</a:t>
            </a:r>
            <a:r>
              <a:rPr lang="th-TH" dirty="0" smtClean="0">
                <a:solidFill>
                  <a:prstClr val="black"/>
                </a:solidFill>
                <a:ea typeface="Times New Roman"/>
                <a:cs typeface="Angsana New"/>
              </a:rPr>
              <a:t>ต่อไป</a:t>
            </a:r>
            <a:endParaRPr lang="th-TH" sz="1400" dirty="0" smtClean="0">
              <a:ea typeface="Calibri"/>
              <a:cs typeface="Cordia New"/>
            </a:endParaRPr>
          </a:p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b="1" dirty="0" smtClean="0">
                <a:ea typeface="Times New Roman"/>
                <a:cs typeface="Angsana New"/>
              </a:rPr>
              <a:t>ตอน</a:t>
            </a:r>
            <a:r>
              <a:rPr lang="th-TH" b="1" dirty="0">
                <a:ea typeface="Times New Roman"/>
                <a:cs typeface="Angsana New"/>
              </a:rPr>
              <a:t>ที่ 4  </a:t>
            </a:r>
            <a:r>
              <a:rPr lang="th-TH" sz="2000" dirty="0">
                <a:ea typeface="Times New Roman"/>
                <a:cs typeface="Angsana New"/>
              </a:rPr>
              <a:t>เป็นแผนพัฒนาตนเองรายบุคคลหรือ (</a:t>
            </a:r>
            <a:r>
              <a:rPr lang="en-US" sz="2000" dirty="0">
                <a:latin typeface="Angsana New"/>
                <a:ea typeface="Times New Roman"/>
                <a:cs typeface="Cordia New"/>
              </a:rPr>
              <a:t>ID PLAN) </a:t>
            </a:r>
            <a:r>
              <a:rPr lang="th-TH" sz="2000" dirty="0">
                <a:latin typeface="Angsana New"/>
                <a:ea typeface="Times New Roman"/>
              </a:rPr>
              <a:t>หลังจากที่ครูได้ทำการประเมินสมรรถนะตนเอง ในตอนที่ 3 แล้ว ครูจะพบว่าตนเองยังขาดหรือต้องการพัฒนา</a:t>
            </a:r>
            <a:r>
              <a:rPr lang="th-TH" sz="2000" dirty="0" smtClean="0">
                <a:latin typeface="Angsana New"/>
                <a:ea typeface="Times New Roman"/>
              </a:rPr>
              <a:t>สมรรถนะเพิ่มเติม ให้ครูจัดทำแผนพัฒนาตนเอง โดยมีวิธีพัฒนาหลัก 3 วิธี คือ พัฒนาด้วยตนเอง  พัฒนาร่วมกับบุคลากรในสถานศึกษา และการขอรับการพัฒนาจากหน่วยงานสนับสนุนอื่น ๆ </a:t>
            </a:r>
            <a:endParaRPr lang="en-US" sz="1400" dirty="0">
              <a:ea typeface="Calibri"/>
              <a:cs typeface="Cordia New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627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533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หัวข้อในแผนพัฒนาตนเองรายบุคคล หรือ </a:t>
            </a:r>
            <a:r>
              <a:rPr lang="en-US" dirty="0" smtClean="0"/>
              <a:t>ID PLAN </a:t>
            </a:r>
            <a:r>
              <a:rPr lang="th-TH" dirty="0" smtClean="0"/>
              <a:t>ในแต่ละวิธีการพัฒนา  จะประกอบด้วย </a:t>
            </a:r>
          </a:p>
          <a:p>
            <a:pPr marL="342900" indent="-342900">
              <a:buAutoNum type="arabicPeriod"/>
            </a:pPr>
            <a:r>
              <a:rPr lang="th-TH" dirty="0" smtClean="0"/>
              <a:t>การเรียงลำดับความสำคัญเรื่องที่จะพัฒนา   ตามที่ครูได้สำรวจตนเองโดยการประเมินสมรรถนะ</a:t>
            </a:r>
          </a:p>
          <a:p>
            <a:pPr marL="342900" indent="-342900">
              <a:buAutoNum type="arabicPeriod"/>
            </a:pPr>
            <a:r>
              <a:rPr lang="th-TH" dirty="0" smtClean="0"/>
              <a:t>ระบุสมรรถนะ  เรื่อง หัวข้อที่จะพัฒนา</a:t>
            </a:r>
          </a:p>
          <a:p>
            <a:pPr marL="342900" indent="-342900">
              <a:buAutoNum type="arabicPeriod"/>
            </a:pPr>
            <a:r>
              <a:rPr lang="th-TH" dirty="0" smtClean="0"/>
              <a:t>รูปแบบ การพัฒนา  จะมีหลายรูปแบบ ขอให้ครูไปศึกษารายละเอียดในคู่มือฯ  ในบทที่ 2 เรื่องกรอบแนวคิดเกี่ยวกับสมรรถนะ และรูปแบบวิธีการพัฒนาตนเอง</a:t>
            </a:r>
          </a:p>
          <a:p>
            <a:pPr marL="342900" indent="-342900">
              <a:buAutoNum type="arabicPeriod"/>
            </a:pPr>
            <a:r>
              <a:rPr lang="th-TH" dirty="0" smtClean="0"/>
              <a:t>แหล่งเรียนรู้ ในการพัฒนาตนเอง เช่น กรณีการพัฒนาด้วยตนเอง แหล่งเรียนรู้อาจเป็น การศึกษาค้นคว้าด้วยตนเองจากแหล่งออนไลน์  เอกสาร หนังสือ เป็นต้น</a:t>
            </a:r>
          </a:p>
          <a:p>
            <a:pPr marL="342900" indent="-342900">
              <a:buAutoNum type="arabicPeriod"/>
            </a:pPr>
            <a:r>
              <a:rPr lang="th-TH" dirty="0" smtClean="0"/>
              <a:t>ระยะเวลาในการพัฒนา ให้ระบุระยะเวลาในการพัฒนา เพื่อการติดตาม ประเมินผล</a:t>
            </a:r>
          </a:p>
          <a:p>
            <a:pPr marL="342900" indent="-342900">
              <a:buAutoNum type="arabicPeriod"/>
            </a:pPr>
            <a:r>
              <a:rPr lang="th-TH" dirty="0" smtClean="0"/>
              <a:t>กรณีที่มีการขอรับการสนับสนุนการพัฒนาจากหน่วยงาน ให้ระบุหน่วยงานที่ขอรับการสนับสนุน เช่น สถานศึกษา </a:t>
            </a:r>
            <a:r>
              <a:rPr lang="th-TH" dirty="0" err="1" smtClean="0"/>
              <a:t>อศจ</a:t>
            </a:r>
            <a:r>
              <a:rPr lang="th-TH" dirty="0" smtClean="0"/>
              <a:t>. สถาบันการอาชีวศึกษา </a:t>
            </a:r>
            <a:r>
              <a:rPr lang="th-TH" dirty="0" err="1" smtClean="0"/>
              <a:t>สสอ</a:t>
            </a:r>
            <a:r>
              <a:rPr lang="th-TH" dirty="0" smtClean="0"/>
              <a:t>. หรือหน่วยงานอื่นๆ </a:t>
            </a:r>
          </a:p>
          <a:p>
            <a:pPr marL="342900" indent="-342900">
              <a:buAutoNum type="arabicPeriod"/>
            </a:pP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168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นี่เป็นหน้าตา แบบประเมินตนเอง  จะมีคำชี้แจง ในการทำแบบประเมินตนเอง  ซึ่งหากครูท่านไม่เข้าใจหรือคลุมเครือในการกรอกข้อมูล  สามารถศึกษาคู่มือฯ  ในคู่มือจะมีการอธิบาย คำนิยาม ศัพท์ต่างๆ  และตัวอย่างการกรอกข้อมูล  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3442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เช่น ลักษณะของคำนิยามต่าง ๆ  เช่น 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dirty="0" smtClean="0"/>
              <a:t> </a:t>
            </a:r>
            <a:r>
              <a:rPr lang="th-TH" dirty="0">
                <a:ea typeface="Times New Roman"/>
                <a:cs typeface="TH SarabunPSK"/>
              </a:rPr>
              <a:t>งานสนับสนุนการจัดการเรียนรู้ หมายถึง การปฏิบัติงานที่เป็นประโยชน์ต่อการส่งเสริมและพัฒนาการจัดการเรียนรู้ของสถานศึกษา และการมีส่วนร่วมในชุมชนการเรียนรู้ทางวิชาชีพ </a:t>
            </a:r>
            <a:r>
              <a:rPr lang="th-TH" dirty="0" smtClean="0">
                <a:ea typeface="Times New Roman"/>
                <a:cs typeface="TH SarabunPSK"/>
              </a:rPr>
              <a:t>(</a:t>
            </a:r>
            <a:r>
              <a:rPr lang="en-US" dirty="0" smtClean="0">
                <a:latin typeface="TH SarabunPSK"/>
                <a:ea typeface="Times New Roman"/>
                <a:cs typeface="Cordia New"/>
              </a:rPr>
              <a:t>PLC</a:t>
            </a:r>
            <a:r>
              <a:rPr lang="en-US" dirty="0">
                <a:latin typeface="TH SarabunPSK"/>
                <a:ea typeface="Times New Roman"/>
                <a:cs typeface="Cordia New"/>
              </a:rPr>
              <a:t>)</a:t>
            </a:r>
            <a:r>
              <a:rPr lang="th-TH" dirty="0">
                <a:latin typeface="TH SarabunPSK"/>
                <a:ea typeface="Times New Roman"/>
              </a:rPr>
              <a:t> รวมทั้งงานสนับสนุนการบริหารสถานศึกษา เช่น งานวิชาการ งานบุคคล</a:t>
            </a:r>
            <a:br>
              <a:rPr lang="th-TH" dirty="0">
                <a:latin typeface="TH SarabunPSK"/>
                <a:ea typeface="Times New Roman"/>
              </a:rPr>
            </a:br>
            <a:r>
              <a:rPr lang="th-TH" dirty="0">
                <a:latin typeface="TH SarabunPSK"/>
                <a:ea typeface="Times New Roman"/>
              </a:rPr>
              <a:t>งานงบประมาณ และงานบริหารทั่วไป</a:t>
            </a:r>
            <a:endParaRPr lang="en-US" sz="1200" dirty="0">
              <a:ea typeface="Calibri"/>
              <a:cs typeface="Cordia New"/>
            </a:endParaRPr>
          </a:p>
          <a:p>
            <a:endParaRPr lang="en-US" dirty="0" smtClean="0"/>
          </a:p>
          <a:p>
            <a:r>
              <a:rPr lang="th-TH" dirty="0">
                <a:ea typeface="Times New Roman"/>
                <a:cs typeface="TH SarabunPSK"/>
              </a:rPr>
              <a:t>งานตอบสนองนโยบายและจุดเน้น หมายถึง การปฏิบัติงานที่ตอบสนองนโยบายและ</a:t>
            </a:r>
            <a:r>
              <a:rPr lang="th-TH" dirty="0" smtClean="0">
                <a:ea typeface="Times New Roman"/>
                <a:cs typeface="TH SarabunPSK"/>
              </a:rPr>
              <a:t>จุดเน้นของ</a:t>
            </a:r>
            <a:r>
              <a:rPr lang="th-TH" dirty="0">
                <a:ea typeface="Times New Roman"/>
                <a:cs typeface="TH SarabunPSK"/>
              </a:rPr>
              <a:t>รัฐบาล กระทรวงศึกษาธิการ และส่วนราชการต้นสังกัด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211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th-TH" dirty="0" smtClean="0">
                <a:ea typeface="Times New Roman"/>
                <a:cs typeface="TH SarabunPSK"/>
              </a:rPr>
              <a:t>เป้าหมาย</a:t>
            </a:r>
            <a:r>
              <a:rPr lang="th-TH" dirty="0">
                <a:ea typeface="Times New Roman"/>
                <a:cs typeface="TH SarabunPSK"/>
              </a:rPr>
              <a:t>ของการรับราชการ หมายถึง ในการรับราชการท่านมีเป้าหมายในชีวิตราชการอะไรบ้าง เช่น ต้องการมีความเชี่ยวชาญด้านเคาะพ่นสีรถยนต์ ต้องการเป็นนักพูดมืออาชีพ ต้องการมี</a:t>
            </a:r>
            <a:r>
              <a:rPr lang="th-TH" dirty="0" err="1">
                <a:ea typeface="Times New Roman"/>
                <a:cs typeface="TH SarabunPSK"/>
              </a:rPr>
              <a:t>วิทย</a:t>
            </a:r>
            <a:r>
              <a:rPr lang="th-TH" dirty="0">
                <a:ea typeface="Times New Roman"/>
                <a:cs typeface="TH SarabunPSK"/>
              </a:rPr>
              <a:t>ฐานะ เชี่ยวชาญพิเศษ ฯลฯ </a:t>
            </a:r>
            <a:endParaRPr lang="th-TH" dirty="0" smtClean="0">
              <a:ea typeface="Times New Roman"/>
              <a:cs typeface="TH SarabunPSK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th-TH" sz="1200" dirty="0">
              <a:ea typeface="Calibri"/>
              <a:cs typeface="TH SarabunPSK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ea typeface="Times New Roman"/>
                <a:cs typeface="TH SarabunPSK"/>
              </a:rPr>
              <a:t>เป้าหมายของสถานศึกษาที่คาดหวัง หมายถึง ต้องการหรือคาดหวังให้สถานศึกษามีทิศทางในการจัดการเรียนการสอน / การบริหารจัดการไปในทิศทางใด </a:t>
            </a:r>
            <a:endParaRPr lang="en-US" dirty="0">
              <a:ea typeface="Calibri"/>
              <a:cs typeface="Cordia New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065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ตอนที่ 2 เป็นการชี้แจงการประเมินสมรรถนะ  และแสดงเกณฑ์ระดับคุณภาพ ตามตำแหน่ง</a:t>
            </a:r>
            <a:r>
              <a:rPr lang="th-TH" dirty="0" err="1" smtClean="0"/>
              <a:t>วิทย</a:t>
            </a:r>
            <a:r>
              <a:rPr lang="th-TH" dirty="0" smtClean="0"/>
              <a:t>ฐานะ  ทั้ง 5 ระดับ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5855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thaiDist">
              <a:lnSpc>
                <a:spcPct val="115000"/>
              </a:lnSpc>
              <a:spcAft>
                <a:spcPts val="100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/>
                <a:ea typeface="Times New Roman"/>
              </a:rPr>
              <a:t>ตอนที่ 3 </a:t>
            </a:r>
            <a:r>
              <a:rPr lang="th-TH" dirty="0" smtClean="0">
                <a:solidFill>
                  <a:prstClr val="black"/>
                </a:solidFill>
                <a:latin typeface="Angsana New"/>
                <a:ea typeface="Times New Roman"/>
              </a:rPr>
              <a:t>เป็นส่วนที่มีความสำคัญ  ครูจะต้องเลือกประเมินให้ตรงกับตำแหน่งและ</a:t>
            </a:r>
            <a:r>
              <a:rPr lang="th-TH" dirty="0" err="1" smtClean="0">
                <a:solidFill>
                  <a:prstClr val="black"/>
                </a:solidFill>
                <a:latin typeface="Angsana New"/>
                <a:ea typeface="Times New Roman"/>
              </a:rPr>
              <a:t>วิทย</a:t>
            </a:r>
            <a:r>
              <a:rPr lang="th-TH" dirty="0" smtClean="0">
                <a:solidFill>
                  <a:prstClr val="black"/>
                </a:solidFill>
                <a:latin typeface="Angsana New"/>
                <a:ea typeface="Times New Roman"/>
              </a:rPr>
              <a:t>ฐานะของตนเอง ครูจะดำเนินการประเมินตนเองตามรายการใน</a:t>
            </a:r>
            <a:r>
              <a:rPr lang="th-TH" dirty="0">
                <a:solidFill>
                  <a:prstClr val="black"/>
                </a:solidFill>
                <a:latin typeface="Angsana New"/>
                <a:ea typeface="Times New Roman"/>
              </a:rPr>
              <a:t>แบบประเมินครูทำการประเมินสมรรถนะตนเองโดย </a:t>
            </a:r>
            <a:r>
              <a:rPr lang="th-TH" dirty="0" err="1">
                <a:solidFill>
                  <a:prstClr val="black"/>
                </a:solidFill>
                <a:latin typeface="Angsana New"/>
                <a:ea typeface="Times New Roman"/>
              </a:rPr>
              <a:t>ติ๊กหรือ</a:t>
            </a:r>
            <a:r>
              <a:rPr lang="th-TH" dirty="0">
                <a:solidFill>
                  <a:prstClr val="black"/>
                </a:solidFill>
                <a:latin typeface="Angsana New"/>
                <a:ea typeface="Times New Roman"/>
              </a:rPr>
              <a:t>ใส่เครื่องหมายถูก ในชื่อ มี  หรือไม่มี </a:t>
            </a:r>
            <a:r>
              <a:rPr lang="th-TH" dirty="0" smtClean="0">
                <a:solidFill>
                  <a:prstClr val="black"/>
                </a:solidFill>
                <a:latin typeface="Angsana New"/>
                <a:ea typeface="Times New Roman"/>
              </a:rPr>
              <a:t>สมรรถนะ  </a:t>
            </a:r>
            <a:r>
              <a:rPr lang="th-TH" dirty="0">
                <a:solidFill>
                  <a:prstClr val="black"/>
                </a:solidFill>
                <a:latin typeface="Angsana New"/>
                <a:ea typeface="Times New Roman"/>
              </a:rPr>
              <a:t>โดยขอให้ครูอ่านรายละเอียดเกี่ยวกับสมรรถนะในคู่มือ</a:t>
            </a:r>
            <a:r>
              <a:rPr lang="th-TH" dirty="0" smtClean="0">
                <a:solidFill>
                  <a:prstClr val="black"/>
                </a:solidFill>
                <a:latin typeface="Angsana New"/>
                <a:ea typeface="Times New Roman"/>
              </a:rPr>
              <a:t>ฯ </a:t>
            </a:r>
            <a:r>
              <a:rPr lang="th-TH" dirty="0">
                <a:solidFill>
                  <a:prstClr val="black"/>
                </a:solidFill>
                <a:latin typeface="Angsana New"/>
                <a:ea typeface="Times New Roman"/>
              </a:rPr>
              <a:t>ให้เข้าใจก่อนทำการประเมินตนเอง และครูต้อง</a:t>
            </a:r>
            <a:r>
              <a:rPr lang="th-TH" dirty="0" smtClean="0">
                <a:solidFill>
                  <a:prstClr val="black"/>
                </a:solidFill>
                <a:latin typeface="Angsana New"/>
                <a:ea typeface="Times New Roman"/>
              </a:rPr>
              <a:t>ระบุแสดงหลักฐาน</a:t>
            </a:r>
            <a:r>
              <a:rPr lang="th-TH" dirty="0">
                <a:solidFill>
                  <a:prstClr val="black"/>
                </a:solidFill>
                <a:latin typeface="Angsana New"/>
                <a:ea typeface="Times New Roman"/>
              </a:rPr>
              <a:t>หรือร่องรอย ในแบบประเมินด้วย  หากสมรรถนะใดต่ำกว่าเกณฑ์ หรือไม่มี </a:t>
            </a:r>
            <a:r>
              <a:rPr lang="th-TH" sz="2000" dirty="0">
                <a:solidFill>
                  <a:prstClr val="black"/>
                </a:solidFill>
                <a:latin typeface="Angsana New"/>
                <a:ea typeface="Times New Roman"/>
              </a:rPr>
              <a:t>สมรรถนะนั้นขอให้</a:t>
            </a:r>
            <a:r>
              <a:rPr lang="th-TH" sz="2000" dirty="0">
                <a:solidFill>
                  <a:srgbClr val="000000"/>
                </a:solidFill>
                <a:latin typeface="Angsana New"/>
              </a:rPr>
              <a:t>ระบุความต้องการในการพัฒนาตนเอง</a:t>
            </a:r>
            <a:r>
              <a:rPr lang="th-TH" sz="2000" dirty="0">
                <a:solidFill>
                  <a:prstClr val="black"/>
                </a:solidFill>
                <a:latin typeface="Angsana New"/>
                <a:ea typeface="Times New Roman"/>
              </a:rPr>
              <a:t>เพื่อ</a:t>
            </a:r>
            <a:r>
              <a:rPr lang="th-TH" sz="2000" dirty="0">
                <a:solidFill>
                  <a:srgbClr val="000000"/>
                </a:solidFill>
              </a:rPr>
              <a:t>ให้มีสมรรถนะสูงขึ้นให้ถึงเกณฑ์ที่กำหนด</a:t>
            </a:r>
            <a:r>
              <a:rPr lang="th-TH" sz="2000" dirty="0">
                <a:solidFill>
                  <a:prstClr val="black"/>
                </a:solidFill>
                <a:ea typeface="Times New Roman"/>
                <a:cs typeface="Angsana New"/>
              </a:rPr>
              <a:t> </a:t>
            </a:r>
            <a:r>
              <a:rPr lang="th-TH" dirty="0">
                <a:solidFill>
                  <a:prstClr val="black"/>
                </a:solidFill>
                <a:ea typeface="Times New Roman"/>
                <a:cs typeface="Angsana New"/>
              </a:rPr>
              <a:t>หรือหากผลการประเมิน มี สมรรถนะนั้นอยู่แล้วหรือผ่านตามเกณฑ์ประเมิน ก็สามารถที่จะระบุความต้องการในการพัฒนาตนเองได้ เพื่อให้มีสมรรถนะที่สูงขึ้นในระดับต่อไป</a:t>
            </a:r>
            <a:endParaRPr lang="en-US" sz="1400" dirty="0">
              <a:solidFill>
                <a:prstClr val="black"/>
              </a:solidFill>
              <a:ea typeface="Calibri"/>
              <a:cs typeface="Cordia New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941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แบบประเมินตอนที่ 4 เมื่อครูทำการประเมินตนเอง  สำรวจตนเองแล้ว  ให้นำสมรรถนะที่ตนเองยังขาด หรือต้องการพัฒนาเพิ่มมาจัดทำเป็นแผนพัฒนาตนเอง โดยให้ระบุเรียงลำดับตามความสำคัญในเรื่องที่จะพัฒนา  โดยต้องระบุวิธีการพัฒนา 3 รูปแบบ ได้แก่ แผนการพัฒนาด้วยตนเอง   </a:t>
            </a:r>
          </a:p>
          <a:p>
            <a:r>
              <a:rPr lang="th-TH" dirty="0">
                <a:ea typeface="Times New Roman"/>
                <a:cs typeface="TH SarabunPSK"/>
              </a:rPr>
              <a:t>แผนการพัฒนาด้วยตนเอง หมายถึง ครูสามารถเพิ่มสมรรถนะด้วยการศึกษาหาความรู้</a:t>
            </a:r>
            <a:br>
              <a:rPr lang="th-TH" dirty="0">
                <a:ea typeface="Times New Roman"/>
                <a:cs typeface="TH SarabunPSK"/>
              </a:rPr>
            </a:br>
            <a:r>
              <a:rPr lang="th-TH" spc="-20" dirty="0">
                <a:ea typeface="Times New Roman"/>
                <a:cs typeface="TH SarabunPSK"/>
              </a:rPr>
              <a:t>จากเอกสาร สื่อต่าง ๆ ที่มีบนเครือข่ายอินเตอร์เน็ตด้วยตนเอง โดยสามารถกำหนดเวลา และสถานที่เรียนรู้ได้เอง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0172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450215" algn="thaiDist">
              <a:lnSpc>
                <a:spcPct val="115000"/>
              </a:lnSpc>
              <a:spcAft>
                <a:spcPts val="0"/>
              </a:spcAft>
            </a:pPr>
            <a:r>
              <a:rPr lang="th-TH" spc="-60" dirty="0" smtClean="0">
                <a:ea typeface="Times New Roman"/>
                <a:cs typeface="TH SarabunPSK"/>
              </a:rPr>
              <a:t>2. แผนการพัฒนาตนเองร่วมกับบุคลากรภายในสถานศึกษา และหน่วยงานภายนอก หมายถึง การพัฒนาตนเอง</a:t>
            </a:r>
            <a:r>
              <a:rPr lang="th-TH" dirty="0" smtClean="0">
                <a:ea typeface="Times New Roman"/>
                <a:cs typeface="TH SarabunPSK"/>
              </a:rPr>
              <a:t> โดยศึกษาเรียนรู้จากผู้บังคับบัญชา เพื่อนร่วมงาน ทั้งในสถานศึกษา และหรือหน่วยงานภายนอก ที่ให้คำปรึกษา แนะนำ การทำงานร่วมกัน ฯลฯ</a:t>
            </a:r>
            <a:endParaRPr lang="en-US" sz="1200" dirty="0" smtClean="0">
              <a:ea typeface="Calibri"/>
              <a:cs typeface="Cordia New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3690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3. แผนการขอรับการสนับสนุนการพัฒนาจากหน่วยงาน หมายถึง การพัฒนาตนเองที่ไม่สามารถดำเนินการด้วยตนเอง และร่วมกับบุคลากรภายในสถานศึกษา และหน่วยงานภายนอกแล้ว จำเป็นต้องขอรับการสนับสนุนการพัฒนาจากสถานศึกษา และหน่วยงานส่วนกลาง</a:t>
            </a:r>
            <a:endParaRPr lang="en-US" dirty="0"/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9206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ea typeface="Times New Roman"/>
                <a:cs typeface="TH SarabunPSK"/>
              </a:rPr>
              <a:t>หลังจากที่ครูได้ดำเนินการประเมินตนเองและจัดแผนพัฒนาตนเองรายบุคคลเรียบร้อยแล้วให้นำเสนอผลการประเมินตนเอง และแผนพัฒนาตนเองรายบุคคลเป็นรูปเล่ม ตามแบบฟอร์มตาม</a:t>
            </a:r>
            <a:r>
              <a:rPr lang="th-TH" b="1" u="sng" dirty="0">
                <a:ea typeface="Times New Roman"/>
                <a:cs typeface="TH SarabunPSK"/>
              </a:rPr>
              <a:t>ภาคผนวก </a:t>
            </a:r>
            <a:r>
              <a:rPr lang="th-TH" b="1" u="sng" dirty="0" smtClean="0">
                <a:ea typeface="Times New Roman"/>
                <a:cs typeface="TH SarabunPSK"/>
              </a:rPr>
              <a:t>ข  ในคู่มือฯ</a:t>
            </a:r>
            <a:r>
              <a:rPr lang="th-TH" b="1" u="sng" dirty="0">
                <a:ea typeface="Times New Roman"/>
                <a:cs typeface="TH SarabunPSK"/>
              </a:rPr>
              <a:t> </a:t>
            </a:r>
            <a:r>
              <a:rPr lang="th-TH" dirty="0" smtClean="0">
                <a:ea typeface="Times New Roman"/>
                <a:cs typeface="TH SarabunPSK"/>
              </a:rPr>
              <a:t>ต่อ</a:t>
            </a:r>
            <a:r>
              <a:rPr lang="th-TH" dirty="0">
                <a:ea typeface="Times New Roman"/>
                <a:cs typeface="TH SarabunPSK"/>
              </a:rPr>
              <a:t>ผู้บริหารสถานศึกษาเพื่อให้ความเห็นชอบตามลำดับขั้นของการบังคับบัญชาตามที่กำหนด</a:t>
            </a:r>
            <a:endParaRPr lang="en-US" sz="1200" dirty="0">
              <a:ea typeface="Calibri"/>
              <a:cs typeface="Cordia New"/>
            </a:endParaRPr>
          </a:p>
          <a:p>
            <a:endParaRPr lang="th-TH" dirty="0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877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5853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754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110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2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52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454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9B8A2-3CE0-44A4-ABC8-1A820EFB68FB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01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5635592-81AB-4C38-97E3-44D90C180259}" type="datetimeFigureOut">
              <a:rPr lang="th-TH" smtClean="0"/>
              <a:pPr/>
              <a:t>30/04/61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EEECE1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EE5A8-DF87-4AEE-A9A7-AADD5E10195F}" type="slidenum">
              <a:rPr lang="th-TH" smtClean="0">
                <a:solidFill>
                  <a:srgbClr val="EEECE1"/>
                </a:solidFill>
              </a:rPr>
              <a:pPr/>
              <a:t>‹#›</a:t>
            </a:fld>
            <a:endParaRPr lang="th-TH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7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EE5A8-DF87-4AEE-A9A7-AADD5E10195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999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7EE5A8-DF87-4AEE-A9A7-AADD5E10195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20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7EE5A8-DF87-4AEE-A9A7-AADD5E10195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9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7EE5A8-DF87-4AEE-A9A7-AADD5E10195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4328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EE5A8-DF87-4AEE-A9A7-AADD5E10195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13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EE5A8-DF87-4AEE-A9A7-AADD5E10195F}" type="slidenum">
              <a:rPr lang="th-TH" smtClean="0">
                <a:solidFill>
                  <a:srgbClr val="1F497D"/>
                </a:solidFill>
              </a:rPr>
              <a:pPr/>
              <a:t>‹#›</a:t>
            </a:fld>
            <a:endParaRPr lang="th-TH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71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EE5A8-DF87-4AEE-A9A7-AADD5E10195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337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7EE5A8-DF87-4AEE-A9A7-AADD5E10195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77309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5A8-DF87-4AEE-A9A7-AADD5E10195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3110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7EE5A8-DF87-4AEE-A9A7-AADD5E10195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153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635592-81AB-4C38-97E3-44D90C180259}" type="datetimeFigureOut">
              <a:rPr lang="th-TH" smtClean="0"/>
              <a:t>30/04/61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7EE5A8-DF87-4AEE-A9A7-AADD5E10195F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635592-81AB-4C38-97E3-44D90C180259}" type="datetimeFigureOut">
              <a:rPr lang="th-TH" smtClean="0">
                <a:solidFill>
                  <a:srgbClr val="1F497D"/>
                </a:solidFill>
              </a:rPr>
              <a:pPr/>
              <a:t>30/04/61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7EE5A8-DF87-4AEE-A9A7-AADD5E10195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453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diagramDrawing" Target="../diagrams/drawing2.xml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slide" Target="slide5.xml"/><Relationship Id="rId10" Type="http://schemas.openxmlformats.org/officeDocument/2006/relationships/diagramLayout" Target="../diagrams/layout2.xml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LTeacher-1234567891234-&#3626;&#3617;&#3594;&#3634;&#3618;-&#3651;&#3592;&#3604;&#3637;.xlsm" TargetMode="Externa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bpcd.vec.go.th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5000">
              <a:srgbClr val="9FB9E5"/>
            </a:gs>
            <a:gs pos="95000">
              <a:srgbClr val="CDDAF2"/>
            </a:gs>
            <a:gs pos="98000">
              <a:schemeClr val="tx1"/>
            </a:gs>
            <a:gs pos="33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29797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th-TH" sz="4200" b="1" dirty="0" smtClean="0">
                <a:latin typeface="TH SarabunPSK" pitchFamily="34" charset="-34"/>
                <a:cs typeface="TH SarabunPSK" pitchFamily="34" charset="-34"/>
              </a:rPr>
              <a:t>การประเมินตนเองและการจัดทำแผนพัฒนาตนเองรายบุคคล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900" b="1" cap="none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900" b="1" cap="none" dirty="0" smtClean="0">
                <a:latin typeface="TH SarabunPSK" pitchFamily="34" charset="-34"/>
                <a:cs typeface="TH SarabunPSK" pitchFamily="34" charset="-34"/>
              </a:rPr>
              <a:t>Individual Development Plan : ID PLAN)</a:t>
            </a:r>
            <a:br>
              <a:rPr lang="en-US" sz="4900" b="1" cap="none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latin typeface="TH SarabunPSK" pitchFamily="34" charset="-34"/>
                <a:cs typeface="TH SarabunPSK" pitchFamily="34" charset="-34"/>
              </a:rPr>
              <a:t>ของครูสายงานการสอน </a:t>
            </a:r>
            <a:br>
              <a:rPr lang="th-TH" b="1" cap="none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cap="none" dirty="0" smtClean="0">
                <a:latin typeface="TH SarabunPSK" pitchFamily="34" charset="-34"/>
                <a:cs typeface="TH SarabunPSK" pitchFamily="34" charset="-34"/>
              </a:rPr>
              <a:t>สังกัดสำนักงานคณะกรรมการการอาชีวศึกษา</a:t>
            </a:r>
            <a:endParaRPr lang="th-TH" sz="4000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86" y="116632"/>
            <a:ext cx="1800200" cy="17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8807" y="6209950"/>
            <a:ext cx="4932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dirty="0" smtClean="0">
                <a:solidFill>
                  <a:prstClr val="white"/>
                </a:solidFill>
              </a:rPr>
              <a:t>สำนักพัฒนาสมรรถนะครูและบุคลากรอาชีวศึกษา</a:t>
            </a: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b="1" i="1" dirty="0" smtClean="0"/>
              <a:t>สร้างความรู้</a:t>
            </a:r>
            <a:r>
              <a:rPr lang="th-TH" sz="6000" b="1" i="1" dirty="0"/>
              <a:t>ความเข้าใจ</a:t>
            </a:r>
            <a:endParaRPr lang="th-TH" sz="600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35496" y="1556792"/>
            <a:ext cx="1728192" cy="5184576"/>
          </a:xfrm>
        </p:spPr>
        <p:txBody>
          <a:bodyPr>
            <a:normAutofit/>
          </a:bodyPr>
          <a:lstStyle/>
          <a:p>
            <a:pPr algn="ctr"/>
            <a:endParaRPr lang="th-TH" sz="4400" b="1" dirty="0" smtClean="0"/>
          </a:p>
          <a:p>
            <a:pPr algn="ctr"/>
            <a:endParaRPr lang="th-TH" sz="3600" b="1" dirty="0"/>
          </a:p>
          <a:p>
            <a:pPr algn="ctr"/>
            <a:r>
              <a:rPr lang="th-TH" sz="4800" b="1" dirty="0" smtClean="0"/>
              <a:t>ทำ</a:t>
            </a:r>
            <a:r>
              <a:rPr lang="th-TH" sz="4800" b="1" dirty="0"/>
              <a:t>อย่างไร</a:t>
            </a:r>
            <a:endParaRPr lang="th-TH" sz="4800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41632"/>
              </p:ext>
            </p:extLst>
          </p:nvPr>
        </p:nvGraphicFramePr>
        <p:xfrm>
          <a:off x="755576" y="1844824"/>
          <a:ext cx="4658072" cy="425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07920"/>
            <a:ext cx="3384376" cy="47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คู่มือ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การประเมินตนเองและการจัดทำแผนพัฒนาตนเองรายบุคคล (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Individual Development Plan : ID PLAN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395536" y="4869160"/>
            <a:ext cx="4464496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ศึกษารายละเอียดได้จากเว็บไซต์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สำนักพัฒนาสมรรถนะครูและบุคลากรอาชีวศึกษา</a:t>
            </a:r>
          </a:p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www.bpcd.vec.go.th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474169" cy="491676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95536" y="1772816"/>
            <a:ext cx="4464496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/>
              <a:t>วัตถุประสงค์</a:t>
            </a:r>
          </a:p>
          <a:p>
            <a:pPr algn="thaiDist"/>
            <a:r>
              <a:rPr lang="th-TH" sz="2000" dirty="0"/>
              <a:t>         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พื่อสร้างความรู้ความเข้าใจในการดำเนินการเกี่ยวกับการประเมินตนเองพร้อมทั้งการจัดทำแผนพัฒนาตนเองรายบุคคล (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ID PLAN)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เป็นรายปีของครูสายงานการสอน ให้แก่ผู้บริหารสำนักงานคณะกรรมการการอาชีวศึกษา สำนักที่รับผิดชอบเกี่ยวกับการพัฒนาครูและบุคลากรอาชีวศึกษา ผู้บริหารสถานศึกษา ครู และบุคลากรอื่น ๆ ที่เกี่ยวข้อง ให้เป็นไปในทิศทางเดียวกันและให้เกิดการ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ดำเนินงานที่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เชื่อมโยงกันอย่างเป็นทั้งระบบและต่อเนื่องกัน</a:t>
            </a:r>
          </a:p>
        </p:txBody>
      </p:sp>
    </p:spTree>
    <p:extLst>
      <p:ext uri="{BB962C8B-B14F-4D97-AF65-F5344CB8AC3E}">
        <p14:creationId xmlns:p14="http://schemas.microsoft.com/office/powerpoint/2010/main" val="31807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สาระเนื้อหาภายในคู่มือ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384376" cy="4787254"/>
          </a:xfrm>
          <a:prstGeom prst="rect">
            <a:avLst/>
          </a:prstGeom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30510"/>
              </p:ext>
            </p:extLst>
          </p:nvPr>
        </p:nvGraphicFramePr>
        <p:xfrm>
          <a:off x="3635896" y="1700808"/>
          <a:ext cx="540060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00"/>
                <a:gridCol w="236974"/>
                <a:gridCol w="414292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บทที่ 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บทนำ</a:t>
                      </a:r>
                    </a:p>
                    <a:p>
                      <a:r>
                        <a:rPr lang="th-TH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th-TH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th-TH" dirty="0" smtClean="0">
                          <a:solidFill>
                            <a:srgbClr val="FFFF00"/>
                          </a:solidFill>
                        </a:rPr>
                        <a:t>หลักการและเหตุผล วัตถุประสงค์ เป้าหมาย และบทบาทของหน่วยงานที่เกี่ยวข้อง</a:t>
                      </a:r>
                      <a:r>
                        <a:rPr lang="th-TH" dirty="0" smtClean="0"/>
                        <a:t>	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3462"/>
              </p:ext>
            </p:extLst>
          </p:nvPr>
        </p:nvGraphicFramePr>
        <p:xfrm>
          <a:off x="3635896" y="2780928"/>
          <a:ext cx="54006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00"/>
                <a:gridCol w="236974"/>
                <a:gridCol w="4142927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บทที่ 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กรอบแนวคิดเกี่ยวกับแผนพัฒนารายบุคคล</a:t>
                      </a:r>
                    </a:p>
                    <a:p>
                      <a:r>
                        <a:rPr lang="th-TH" dirty="0" smtClean="0">
                          <a:solidFill>
                            <a:srgbClr val="FFFF00"/>
                          </a:solidFill>
                        </a:rPr>
                        <a:t>- ความหมาย  กรอบแนวคิดแนวทางในการประเมินสมรรถนะ  มาตรฐานตำแหน่งและมาตรฐาน</a:t>
                      </a:r>
                      <a:r>
                        <a:rPr lang="th-TH" dirty="0" err="1" smtClean="0">
                          <a:solidFill>
                            <a:srgbClr val="FFFF00"/>
                          </a:solidFill>
                        </a:rPr>
                        <a:t>วิทย</a:t>
                      </a:r>
                      <a:r>
                        <a:rPr lang="th-TH" dirty="0" smtClean="0">
                          <a:solidFill>
                            <a:srgbClr val="FFFF00"/>
                          </a:solidFill>
                        </a:rPr>
                        <a:t>ฐานะรูปแบบวิธีการพัฒนาบุคลากร ฯลฯ</a:t>
                      </a:r>
                      <a:endParaRPr lang="th-TH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142953"/>
              </p:ext>
            </p:extLst>
          </p:nvPr>
        </p:nvGraphicFramePr>
        <p:xfrm>
          <a:off x="3635896" y="4094435"/>
          <a:ext cx="54006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00"/>
                <a:gridCol w="236974"/>
                <a:gridCol w="414292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บทที่ 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การประเมินตนเองและการจัดทำแผนพัฒนาตนเองรายบุคคล (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ID PLAN)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ของครูสายงานการสอน</a:t>
                      </a:r>
                    </a:p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สังกัดสำนักงานคณะกรรมการการอาชีวศึกษา 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- </a:t>
                      </a:r>
                      <a:r>
                        <a:rPr lang="th-TH" dirty="0" smtClean="0">
                          <a:solidFill>
                            <a:srgbClr val="FFFF00"/>
                          </a:solidFill>
                        </a:rPr>
                        <a:t>ขั้นตอนและแนวทางในการดำเนินการ</a:t>
                      </a:r>
                      <a:endParaRPr lang="th-TH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06985"/>
              </p:ext>
            </p:extLst>
          </p:nvPr>
        </p:nvGraphicFramePr>
        <p:xfrm>
          <a:off x="3635896" y="5445224"/>
          <a:ext cx="54006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00"/>
                <a:gridCol w="236974"/>
                <a:gridCol w="414292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บทที่ 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แนวทางการขับเคลื่อน</a:t>
                      </a:r>
                      <a:endParaRPr lang="th-TH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10573"/>
              </p:ext>
            </p:extLst>
          </p:nvPr>
        </p:nvGraphicFramePr>
        <p:xfrm>
          <a:off x="3635896" y="6093296"/>
          <a:ext cx="54006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732"/>
                <a:gridCol w="221942"/>
                <a:gridCol w="414292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ภาคผนวก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รายละเอียดการประเมินสมรรถนะ/</a:t>
                      </a:r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แบบประเมินสมรรถนะ/ตัวอย่างแบบประเมิน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ปุ่มปฏิบัติการ: ย้อนกลับหรือก่อนหน้า 3">
            <a:hlinkClick r:id="rId4" action="ppaction://hlinksldjump" highlightClick="1"/>
          </p:cNvPr>
          <p:cNvSpPr/>
          <p:nvPr/>
        </p:nvSpPr>
        <p:spPr>
          <a:xfrm>
            <a:off x="8532440" y="6488062"/>
            <a:ext cx="432048" cy="181298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71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>
          <a:xfrm>
            <a:off x="0" y="3068960"/>
            <a:ext cx="9144000" cy="1673225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การประเมินตนเองและแผนพัฒนาตนเองรายบุคคล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ID PLAN)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ของครูสายงานสอน สังกัด สอ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ศ.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en-US" sz="60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6000" dirty="0" smtClean="0">
                <a:latin typeface="TH SarabunPSK" pitchFamily="34" charset="-34"/>
                <a:cs typeface="TH SarabunPSK" pitchFamily="34" charset="-34"/>
              </a:rPr>
              <a:t> 3</a:t>
            </a:r>
            <a:endParaRPr lang="th-TH" sz="6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20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57911" y="625267"/>
            <a:ext cx="2287478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ด้านที่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1.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ด้าน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การจัดการเรียนการสอน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(8 ตัวชี้วัด)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คำบรรยายภาพแบบลูกศรขวา 2"/>
          <p:cNvSpPr/>
          <p:nvPr/>
        </p:nvSpPr>
        <p:spPr>
          <a:xfrm>
            <a:off x="203143" y="647451"/>
            <a:ext cx="1944216" cy="6152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0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 smtClean="0"/>
              <a:t>รายการประเมินสมรรถนะ</a:t>
            </a:r>
            <a:endParaRPr lang="th-TH" sz="18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59029" y="647451"/>
            <a:ext cx="2190616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ด้านที่ 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บริหารจัดการชั้นเรียน </a:t>
            </a:r>
            <a:endParaRPr lang="en-US" sz="1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(3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ตัวชี้วัด)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22296" y="625266"/>
            <a:ext cx="216024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ด้านที่ 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พัฒนาตนเองและพัฒนาวิชาชีพ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ตัวชี้วัด)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คำบรรยายภาพแบบลูกศรขวา 5"/>
          <p:cNvSpPr/>
          <p:nvPr/>
        </p:nvSpPr>
        <p:spPr>
          <a:xfrm>
            <a:off x="99960" y="1331818"/>
            <a:ext cx="1337124" cy="92637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81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ครูที่ทำการประเมิน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ตนเอง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มนมุมสี่เหลี่ยมผืนผ้าหนึ่งมุม 6"/>
          <p:cNvSpPr/>
          <p:nvPr/>
        </p:nvSpPr>
        <p:spPr>
          <a:xfrm>
            <a:off x="1437084" y="1316567"/>
            <a:ext cx="1864644" cy="623903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</a:rPr>
              <a:t>พนักงานราชการ(ครู</a:t>
            </a:r>
            <a:r>
              <a:rPr lang="th-TH" sz="1600" b="1" dirty="0" smtClean="0">
                <a:solidFill>
                  <a:schemeClr val="tx1"/>
                </a:solidFill>
              </a:rPr>
              <a:t>)/ 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ครู</a:t>
            </a:r>
            <a:r>
              <a:rPr lang="th-TH" sz="1600" b="1" dirty="0">
                <a:solidFill>
                  <a:schemeClr val="tx1"/>
                </a:solidFill>
              </a:rPr>
              <a:t>พิเศษ</a:t>
            </a:r>
            <a:r>
              <a:rPr lang="th-TH" sz="1600" b="1" dirty="0" smtClean="0">
                <a:solidFill>
                  <a:schemeClr val="tx1"/>
                </a:solidFill>
              </a:rPr>
              <a:t>สอน/ครูผู้ช่วย/ครู 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8" name="มนมุมสี่เหลี่ยมผืนผ้าหนึ่งมุม 7"/>
          <p:cNvSpPr/>
          <p:nvPr/>
        </p:nvSpPr>
        <p:spPr>
          <a:xfrm>
            <a:off x="3359755" y="1431706"/>
            <a:ext cx="1199274" cy="508764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</a:rPr>
              <a:t>ครูชำนาญการ </a:t>
            </a:r>
          </a:p>
        </p:txBody>
      </p:sp>
      <p:sp>
        <p:nvSpPr>
          <p:cNvPr id="9" name="มนมุมสี่เหลี่ยมผืนผ้าหนึ่งมุม 8"/>
          <p:cNvSpPr/>
          <p:nvPr/>
        </p:nvSpPr>
        <p:spPr>
          <a:xfrm>
            <a:off x="4673885" y="1408365"/>
            <a:ext cx="1299580" cy="508764"/>
          </a:xfrm>
          <a:prstGeom prst="round1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/>
              <a:t>ครูชำนาญการพิเศษ </a:t>
            </a:r>
          </a:p>
        </p:txBody>
      </p:sp>
      <p:sp>
        <p:nvSpPr>
          <p:cNvPr id="10" name="มนมุมสี่เหลี่ยมผืนผ้าหนึ่งมุม 9"/>
          <p:cNvSpPr/>
          <p:nvPr/>
        </p:nvSpPr>
        <p:spPr>
          <a:xfrm>
            <a:off x="6072620" y="1385024"/>
            <a:ext cx="1240068" cy="508764"/>
          </a:xfrm>
          <a:prstGeom prst="round1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/>
              <a:t>ครูเชี่ยวชาญ</a:t>
            </a:r>
          </a:p>
        </p:txBody>
      </p:sp>
      <p:sp>
        <p:nvSpPr>
          <p:cNvPr id="11" name="มนมุมสี่เหลี่ยมผืนผ้าหนึ่งมุม 10"/>
          <p:cNvSpPr/>
          <p:nvPr/>
        </p:nvSpPr>
        <p:spPr>
          <a:xfrm>
            <a:off x="7484742" y="1382003"/>
            <a:ext cx="1368152" cy="508764"/>
          </a:xfrm>
          <a:prstGeom prst="round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ครูเชี่ยวชาญพิเศษ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681500" y="2251733"/>
            <a:ext cx="13758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ทุกตัวชี้วัด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1-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คำบรรยายภาพแบบลูกศรขวา 12"/>
          <p:cNvSpPr/>
          <p:nvPr/>
        </p:nvSpPr>
        <p:spPr>
          <a:xfrm>
            <a:off x="81600" y="2351274"/>
            <a:ext cx="1337124" cy="980997"/>
          </a:xfrm>
          <a:prstGeom prst="rightArrowCallout">
            <a:avLst>
              <a:gd name="adj1" fmla="val 23194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เกณฑ์การประเมินที่กำหนด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267304" y="2273303"/>
            <a:ext cx="119927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-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3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ไม่ต่ำกว่าระดับ 2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694165" y="2251734"/>
            <a:ext cx="129958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ต่ำกว่าระดับ 3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2-</a:t>
            </a:r>
            <a:r>
              <a:rPr lang="en-US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endParaRPr lang="th-TH" sz="16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th-TH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16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167469" y="2251733"/>
            <a:ext cx="1328566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ทุกตัวชี้วัด</a:t>
            </a:r>
            <a:endParaRPr lang="th-TH" sz="1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u="sng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2-3 </a:t>
            </a:r>
          </a:p>
          <a:p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1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ต่ำกว่าระดับ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16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668344" y="2245875"/>
            <a:ext cx="1368152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ทุกตัวชี้วัด</a:t>
            </a:r>
          </a:p>
          <a:p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u="sng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2 - 3  </a:t>
            </a:r>
          </a:p>
          <a:p>
            <a:r>
              <a:rPr lang="th-TH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ต่ำกว่าระดับ </a:t>
            </a:r>
            <a:r>
              <a:rPr lang="en-US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1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>
            <a:off x="4007749" y="1940470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คำบรรยายภาพแบบลูกศรขวา 22"/>
          <p:cNvSpPr/>
          <p:nvPr/>
        </p:nvSpPr>
        <p:spPr>
          <a:xfrm>
            <a:off x="120782" y="3651619"/>
            <a:ext cx="1328924" cy="72007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วิธีการประเมิน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518316" y="3704802"/>
            <a:ext cx="7518180" cy="61555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พิจารณารายละเอียดการประเมินสมรรถนะในระดับเกณฑ์คุณภาพที่กำหนดตามตำแหน่ง และ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ฐานะ แล้วมาเทียบกับสมรรถนะปัจจุบัน ว่า</a:t>
            </a:r>
            <a:r>
              <a:rPr lang="th-TH" sz="18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มีหรือไม่มี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สมรรถนะที่ทำให้เกิดงานตามระดับเกณฑ์คุณภาพ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กำหนดในแต่ละตัวชี้วัด 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8776" y="44624"/>
            <a:ext cx="9100506" cy="43153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ตนเองและแผนพัฒนาตนเองรายบุคคล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ID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PLAN)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ครูสายงาน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สอน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สังกัด สอศ.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คำบรรยายภาพแบบลูกศรขวา 26"/>
          <p:cNvSpPr/>
          <p:nvPr/>
        </p:nvSpPr>
        <p:spPr>
          <a:xfrm>
            <a:off x="113730" y="4509120"/>
            <a:ext cx="1440160" cy="72008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</a:rPr>
              <a:t>ผลการประเมิน</a:t>
            </a:r>
            <a:endParaRPr lang="th-TH" sz="1800" dirty="0">
              <a:solidFill>
                <a:schemeClr val="tx1"/>
              </a:solidFill>
            </a:endParaRPr>
          </a:p>
        </p:txBody>
      </p:sp>
      <p:graphicFrame>
        <p:nvGraphicFramePr>
          <p:cNvPr id="31" name="ตาราง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86136"/>
              </p:ext>
            </p:extLst>
          </p:nvPr>
        </p:nvGraphicFramePr>
        <p:xfrm>
          <a:off x="1569650" y="4509120"/>
          <a:ext cx="74668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147"/>
                <a:gridCol w="3992699"/>
              </a:tblGrid>
              <a:tr h="222357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ผลการประเมินตัวชี้วัด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</a:rPr>
                        <a:t>ต่ำกว่า</a:t>
                      </a:r>
                      <a:r>
                        <a:rPr lang="th-TH" sz="1600" dirty="0" smtClean="0"/>
                        <a:t>เกณฑ์ที่กำหนด 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ผลการประเมินตัวชี้วัด</a:t>
                      </a:r>
                      <a:r>
                        <a:rPr lang="th-TH" sz="1600" dirty="0" smtClean="0">
                          <a:solidFill>
                            <a:srgbClr val="C00000"/>
                          </a:solidFill>
                        </a:rPr>
                        <a:t>ไม่ต่ำกว่า</a:t>
                      </a:r>
                      <a:r>
                        <a:rPr lang="th-TH" sz="1600" dirty="0" smtClean="0"/>
                        <a:t>เกณฑ์ที่กำหนด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ระบุความต้องการในการพัฒนาตนเอง</a:t>
                      </a:r>
                    </a:p>
                    <a:p>
                      <a:r>
                        <a:rPr lang="th-TH" sz="1600" dirty="0" smtClean="0"/>
                        <a:t>ให้มีสมรรถนะสูงขึ้นให้ถึงเกณฑ์ที่กำหนด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ระบุความต้องการในการพัฒนาตนเอง</a:t>
                      </a:r>
                    </a:p>
                    <a:p>
                      <a:r>
                        <a:rPr lang="th-TH" sz="1600" dirty="0" smtClean="0"/>
                        <a:t>ให้มีสมรรถนะสูงขึ้นในระดับต่อไป</a:t>
                      </a:r>
                      <a:endParaRPr lang="th-TH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ม้วนกระดาษแนวนอน 31"/>
          <p:cNvSpPr/>
          <p:nvPr/>
        </p:nvSpPr>
        <p:spPr>
          <a:xfrm>
            <a:off x="462850" y="5710944"/>
            <a:ext cx="8529366" cy="76470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ID PLAN :</a:t>
            </a:r>
            <a:r>
              <a:rPr lang="th-TH" sz="1800" dirty="0" smtClean="0">
                <a:solidFill>
                  <a:schemeClr val="tx1"/>
                </a:solidFill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</a:rPr>
              <a:t>จัดลำดับ</a:t>
            </a:r>
            <a:r>
              <a:rPr lang="th-TH" sz="1800" b="1" dirty="0">
                <a:solidFill>
                  <a:schemeClr val="tx1"/>
                </a:solidFill>
              </a:rPr>
              <a:t>ความสำคัญสมรรถนะที่ต้องการ</a:t>
            </a:r>
            <a:r>
              <a:rPr lang="th-TH" sz="1800" b="1" dirty="0" smtClean="0">
                <a:solidFill>
                  <a:schemeClr val="tx1"/>
                </a:solidFill>
              </a:rPr>
              <a:t>พัฒนา  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</a:rPr>
              <a:t>กำหนดรูปแบบ </a:t>
            </a:r>
            <a:r>
              <a:rPr lang="th-TH" sz="1800" b="1" dirty="0">
                <a:solidFill>
                  <a:schemeClr val="tx1"/>
                </a:solidFill>
              </a:rPr>
              <a:t>/ วิธีการพัฒนา </a:t>
            </a:r>
            <a:r>
              <a:rPr lang="th-TH" sz="1800" b="1" dirty="0" smtClean="0">
                <a:solidFill>
                  <a:schemeClr val="tx1"/>
                </a:solidFill>
              </a:rPr>
              <a:t> แหล่ง</a:t>
            </a:r>
            <a:r>
              <a:rPr lang="th-TH" sz="1800" b="1" dirty="0">
                <a:solidFill>
                  <a:schemeClr val="tx1"/>
                </a:solidFill>
              </a:rPr>
              <a:t>เรียนรู้ </a:t>
            </a:r>
            <a:r>
              <a:rPr lang="th-TH" sz="1800" b="1" dirty="0" smtClean="0">
                <a:solidFill>
                  <a:schemeClr val="tx1"/>
                </a:solidFill>
              </a:rPr>
              <a:t> ระยะเวลา</a:t>
            </a:r>
            <a:r>
              <a:rPr lang="th-TH" sz="1800" b="1" dirty="0">
                <a:solidFill>
                  <a:schemeClr val="tx1"/>
                </a:solidFill>
              </a:rPr>
              <a:t>ในเริ่มต้นและสิ้นสุดการ</a:t>
            </a:r>
            <a:r>
              <a:rPr lang="th-TH" sz="1800" b="1" dirty="0" smtClean="0">
                <a:solidFill>
                  <a:schemeClr val="tx1"/>
                </a:solidFill>
              </a:rPr>
              <a:t>พัฒนา</a:t>
            </a:r>
            <a:endParaRPr lang="th-TH" b="1" dirty="0"/>
          </a:p>
        </p:txBody>
      </p:sp>
      <p:sp>
        <p:nvSpPr>
          <p:cNvPr id="34" name="ลูกศรลง 33"/>
          <p:cNvSpPr/>
          <p:nvPr/>
        </p:nvSpPr>
        <p:spPr>
          <a:xfrm>
            <a:off x="4727533" y="5445224"/>
            <a:ext cx="54987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5" name="ลูกศรเชื่อมต่อแบบตรง 34"/>
          <p:cNvCxnSpPr/>
          <p:nvPr/>
        </p:nvCxnSpPr>
        <p:spPr>
          <a:xfrm>
            <a:off x="5308322" y="1934007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>
            <a:off x="6692654" y="1893788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>
            <a:off x="8163367" y="1893788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2369406" y="1940470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ปุ่มปฏิบัติการ: ไปข้างหน้าหรือถัดไป 18">
            <a:hlinkClick r:id="" action="ppaction://hlinkshowjump?jump=nextslide" highlightClick="1"/>
          </p:cNvPr>
          <p:cNvSpPr/>
          <p:nvPr/>
        </p:nvSpPr>
        <p:spPr>
          <a:xfrm>
            <a:off x="8528614" y="981162"/>
            <a:ext cx="406176" cy="15730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ปุ่มปฏิบัติการ: ไปข้างหน้าหรือถัดไป 19">
            <a:hlinkClick r:id="rId3" action="ppaction://hlinksldjump" highlightClick="1"/>
          </p:cNvPr>
          <p:cNvSpPr/>
          <p:nvPr/>
        </p:nvSpPr>
        <p:spPr>
          <a:xfrm>
            <a:off x="1175251" y="3104300"/>
            <a:ext cx="261833" cy="2279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8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75032" cy="990600"/>
          </a:xfrm>
        </p:spPr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ตนเอง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รายละเอียด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การประเมินสมรรถนะการปฏิบัติ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หน้าที่</a:t>
            </a:r>
            <a:endParaRPr lang="th-TH" sz="48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55581" y="3109764"/>
            <a:ext cx="2190616" cy="2862322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การบริหารจัดการชั้นเรียน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การจัดระบบดูแลช่วยเหลือผู้เรียนหรือผู้ที่เข้ารับการฝึกอบรม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2.3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การจัดทำข้อมูลสารสนเทศ และเอกสารประจำชั้นเรียนหรือประจำ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วิชา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22972" y="1608511"/>
            <a:ext cx="2287478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ด้านที่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1.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ด้าน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การจัดการเรียนการสอน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(8 ตัวชี้วัด)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คำบรรยายภาพแบบลูกศรขวา 4"/>
          <p:cNvSpPr/>
          <p:nvPr/>
        </p:nvSpPr>
        <p:spPr>
          <a:xfrm>
            <a:off x="35496" y="1543676"/>
            <a:ext cx="2063108" cy="143591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0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/>
              <a:t>รายการประเมินสมรรถนะ</a:t>
            </a:r>
          </a:p>
          <a:p>
            <a:r>
              <a:rPr lang="th-TH" sz="1800" b="1" dirty="0" smtClean="0"/>
              <a:t>(3 ด้าน 13 ตัวชี้วัด)</a:t>
            </a:r>
            <a:endParaRPr lang="th-TH" sz="1800" b="1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55581" y="1628800"/>
            <a:ext cx="2190616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ด้านที่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บริหารจัดการชั้นเรียน </a:t>
            </a:r>
            <a:endParaRPr lang="en-US" sz="24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(3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ตัวชี้วัด)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822296" y="1617281"/>
            <a:ext cx="2160240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ด้านที่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พัฒนาตนเองและพัฒนาวิชาชีพ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ตัวชี้วัด)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1256" y="3073152"/>
            <a:ext cx="4169194" cy="3785652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การสร้าง และหรือพัฒนาหลักสูตร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การจัดการ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เรียนรู้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1.2.1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การออกแบบหน่วยการ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เรียนรู้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1.2.2 การจัดทำแผนการจัดการเรียนรู้ / แผนการฝึกอาชีพ / แผนการจัดการศึกษาเฉพาะบุคคล (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IEP) /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แผนการสอนรายบุคคล (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IIP) /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แผนการจัด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ประสบการณ์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1.2.3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กลยุทธ์ในการจัดการเรียนรู้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1.2.4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คุณภาพผู้เรียน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1.3 การสร้างและ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การพัฒ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นา สื่อ นวัตกรรม เทคโนโลยีทางการศึกษา และแหล่งเรียนรู้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1.4 การวัดและประเมินผลการเรียนรู้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1.5 การวิจัยเพื่อพัฒนาการเรียนรู้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054016" y="3158648"/>
            <a:ext cx="1944216" cy="113877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3.1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การพัฒนาตนเอง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3.2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การพัฒนาวิชาชีพ</a:t>
            </a:r>
            <a:r>
              <a:rPr lang="th-TH" dirty="0"/>
              <a:t>	</a:t>
            </a:r>
            <a:endParaRPr lang="en-US" dirty="0"/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2843808" y="2808840"/>
            <a:ext cx="0" cy="2643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5562064" y="2829129"/>
            <a:ext cx="0" cy="30092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7911584" y="2817610"/>
            <a:ext cx="0" cy="30092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คำบรรยายภาพแบบลูกศรขึ้น 13"/>
          <p:cNvSpPr/>
          <p:nvPr/>
        </p:nvSpPr>
        <p:spPr>
          <a:xfrm>
            <a:off x="6876256" y="4301291"/>
            <a:ext cx="2180272" cy="2200444"/>
          </a:xfrm>
          <a:prstGeom prst="upArrowCallout">
            <a:avLst>
              <a:gd name="adj1" fmla="val 10210"/>
              <a:gd name="adj2" fmla="val 15140"/>
              <a:gd name="adj3" fmla="val 15140"/>
              <a:gd name="adj4" fmla="val 76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ข้อ3.1รายละเอียดตัวชี้วัดมีความแตกต่างกันขึ้นอยู่กับแผนกลยุทธ์ของสถานศึกษาที่กำหนดขึ้นมา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1264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2360" y="1262677"/>
            <a:ext cx="9009322" cy="2339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th-TH" sz="6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57911" y="625267"/>
            <a:ext cx="2287478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ด้านที่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1.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ด้าน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การจัดการเรียนการสอน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(8 ตัวชี้วัด)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คำบรรยายภาพแบบลูกศรขวา 2"/>
          <p:cNvSpPr/>
          <p:nvPr/>
        </p:nvSpPr>
        <p:spPr>
          <a:xfrm>
            <a:off x="203143" y="647451"/>
            <a:ext cx="1944216" cy="6152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0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 smtClean="0"/>
              <a:t>รายการประเมินสมรรถนะ</a:t>
            </a:r>
            <a:endParaRPr lang="th-TH" sz="18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59029" y="647451"/>
            <a:ext cx="2190616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ด้านการบริหารจัดการชั้นเรียน </a:t>
            </a:r>
            <a:endParaRPr lang="en-US" sz="1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(3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ตัวชี้วัด)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22296" y="625266"/>
            <a:ext cx="216024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ด้านการพัฒนาตนเองและพัฒนาวิชาชีพ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ตัวชี้วัด)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คำบรรยายภาพแบบลูกศรขวา 5"/>
          <p:cNvSpPr/>
          <p:nvPr/>
        </p:nvSpPr>
        <p:spPr>
          <a:xfrm>
            <a:off x="140534" y="1331818"/>
            <a:ext cx="1296550" cy="92637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81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ครูที่ทำการประเมิน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ตนเอง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มนมุมสี่เหลี่ยมผืนผ้าหนึ่งมุม 6"/>
          <p:cNvSpPr/>
          <p:nvPr/>
        </p:nvSpPr>
        <p:spPr>
          <a:xfrm>
            <a:off x="1437084" y="1316567"/>
            <a:ext cx="1864644" cy="623903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</a:rPr>
              <a:t>พนักงานราชการ(ครู</a:t>
            </a:r>
            <a:r>
              <a:rPr lang="th-TH" sz="1600" b="1" dirty="0" smtClean="0">
                <a:solidFill>
                  <a:schemeClr val="tx1"/>
                </a:solidFill>
              </a:rPr>
              <a:t>)/ 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ครู</a:t>
            </a:r>
            <a:r>
              <a:rPr lang="th-TH" sz="1600" b="1" dirty="0">
                <a:solidFill>
                  <a:schemeClr val="tx1"/>
                </a:solidFill>
              </a:rPr>
              <a:t>พิเศษ</a:t>
            </a:r>
            <a:r>
              <a:rPr lang="th-TH" sz="1600" b="1" dirty="0" smtClean="0">
                <a:solidFill>
                  <a:schemeClr val="tx1"/>
                </a:solidFill>
              </a:rPr>
              <a:t>สอน/ครูผู้ช่วย/ครู 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8" name="มนมุมสี่เหลี่ยมผืนผ้าหนึ่งมุม 7"/>
          <p:cNvSpPr/>
          <p:nvPr/>
        </p:nvSpPr>
        <p:spPr>
          <a:xfrm>
            <a:off x="3359755" y="1431706"/>
            <a:ext cx="1199274" cy="508764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</a:rPr>
              <a:t>ครูชำนาญการ </a:t>
            </a:r>
          </a:p>
        </p:txBody>
      </p:sp>
      <p:sp>
        <p:nvSpPr>
          <p:cNvPr id="9" name="มนมุมสี่เหลี่ยมผืนผ้าหนึ่งมุม 8"/>
          <p:cNvSpPr/>
          <p:nvPr/>
        </p:nvSpPr>
        <p:spPr>
          <a:xfrm>
            <a:off x="4673885" y="1408365"/>
            <a:ext cx="1299580" cy="508764"/>
          </a:xfrm>
          <a:prstGeom prst="round1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/>
              <a:t>ครูชำนาญการพิเศษ </a:t>
            </a:r>
          </a:p>
        </p:txBody>
      </p:sp>
      <p:sp>
        <p:nvSpPr>
          <p:cNvPr id="10" name="มนมุมสี่เหลี่ยมผืนผ้าหนึ่งมุม 9"/>
          <p:cNvSpPr/>
          <p:nvPr/>
        </p:nvSpPr>
        <p:spPr>
          <a:xfrm>
            <a:off x="6072620" y="1385024"/>
            <a:ext cx="1240068" cy="508764"/>
          </a:xfrm>
          <a:prstGeom prst="round1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/>
              <a:t>ครูเชี่ยวชาญ</a:t>
            </a:r>
          </a:p>
        </p:txBody>
      </p:sp>
      <p:sp>
        <p:nvSpPr>
          <p:cNvPr id="11" name="มนมุมสี่เหลี่ยมผืนผ้าหนึ่งมุม 10"/>
          <p:cNvSpPr/>
          <p:nvPr/>
        </p:nvSpPr>
        <p:spPr>
          <a:xfrm>
            <a:off x="7484742" y="1382003"/>
            <a:ext cx="1368152" cy="508764"/>
          </a:xfrm>
          <a:prstGeom prst="round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ครูเชี่ยวชาญพิเศษ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681500" y="2251733"/>
            <a:ext cx="13758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ทุกตัวชี้วัด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1-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คำบรรยายภาพแบบลูกศรขวา 12"/>
          <p:cNvSpPr/>
          <p:nvPr/>
        </p:nvSpPr>
        <p:spPr>
          <a:xfrm>
            <a:off x="140534" y="2365422"/>
            <a:ext cx="1337124" cy="980997"/>
          </a:xfrm>
          <a:prstGeom prst="rightArrowCallout">
            <a:avLst>
              <a:gd name="adj1" fmla="val 23194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เกณฑ์การประเมินที่กำหนด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267304" y="2273303"/>
            <a:ext cx="119927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-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3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ไม่ต่ำกว่าระดับ 2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694165" y="2251734"/>
            <a:ext cx="129958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ต่ำกว่าระดับ 3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2-</a:t>
            </a:r>
            <a:r>
              <a:rPr lang="en-US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endParaRPr lang="th-TH" sz="16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th-TH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16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167469" y="2251733"/>
            <a:ext cx="1328566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ทุกตัวชี้วัด</a:t>
            </a:r>
            <a:endParaRPr lang="th-TH" sz="1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u="sng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2-3 </a:t>
            </a:r>
          </a:p>
          <a:p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1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ต่ำกว่าระดับ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16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668344" y="2245875"/>
            <a:ext cx="1368152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ทุกตัวชี้วัด</a:t>
            </a:r>
          </a:p>
          <a:p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u="sng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2 - 3  </a:t>
            </a:r>
          </a:p>
          <a:p>
            <a:r>
              <a:rPr lang="th-TH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ต่ำกว่าระดับ </a:t>
            </a:r>
            <a:r>
              <a:rPr lang="en-US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1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>
            <a:off x="4007749" y="1940470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คำบรรยายภาพแบบลูกศรขวา 22"/>
          <p:cNvSpPr/>
          <p:nvPr/>
        </p:nvSpPr>
        <p:spPr>
          <a:xfrm>
            <a:off x="120782" y="3651619"/>
            <a:ext cx="1328924" cy="72007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วิธีการประเมิน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518316" y="3704802"/>
            <a:ext cx="7518180" cy="61555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พิจารณารายละเอียดการประเมินสมรรถนะในระดับเกณฑ์คุณภาพที่กำหนดตามตำแหน่ง และ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ฐานะ แล้วมาเทียบกับสมรรถนะปัจจุบัน ว่า</a:t>
            </a:r>
            <a:r>
              <a:rPr lang="th-TH" sz="18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มีหรือไม่มี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สมรรถนะที่ทำให้เกิดงานตามระดับเกณฑ์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เกณฑ์คุณภาพที่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กำหนดในแต่ละตัวชี้วัด 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8776" y="44624"/>
            <a:ext cx="9100506" cy="43153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ตนเองและแผนพัฒนาตนเองรายบุคคล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ID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PLAN)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ครูสายงาน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สอน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สังกัด สอศ.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คำบรรยายภาพแบบลูกศรขวา 26"/>
          <p:cNvSpPr/>
          <p:nvPr/>
        </p:nvSpPr>
        <p:spPr>
          <a:xfrm>
            <a:off x="113730" y="4509120"/>
            <a:ext cx="1440160" cy="72008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</a:rPr>
              <a:t>ผลการประเมิน</a:t>
            </a:r>
            <a:endParaRPr lang="th-TH" sz="1800" dirty="0">
              <a:solidFill>
                <a:schemeClr val="tx1"/>
              </a:solidFill>
            </a:endParaRPr>
          </a:p>
        </p:txBody>
      </p:sp>
      <p:graphicFrame>
        <p:nvGraphicFramePr>
          <p:cNvPr id="31" name="ตาราง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45629"/>
              </p:ext>
            </p:extLst>
          </p:nvPr>
        </p:nvGraphicFramePr>
        <p:xfrm>
          <a:off x="1569650" y="4509120"/>
          <a:ext cx="74668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147"/>
                <a:gridCol w="3992699"/>
              </a:tblGrid>
              <a:tr h="222357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ผลการประเมินตัวชี้วัด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</a:rPr>
                        <a:t>ต่ำกว่า</a:t>
                      </a:r>
                      <a:r>
                        <a:rPr lang="th-TH" sz="1600" dirty="0" smtClean="0"/>
                        <a:t>เกณฑ์ที่กำหนด 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ผลการประเมินตัวชี้วัด</a:t>
                      </a:r>
                      <a:r>
                        <a:rPr lang="th-TH" sz="1600" dirty="0" smtClean="0">
                          <a:solidFill>
                            <a:srgbClr val="C00000"/>
                          </a:solidFill>
                        </a:rPr>
                        <a:t>ไม่ต่ำกว่า</a:t>
                      </a:r>
                      <a:r>
                        <a:rPr lang="th-TH" sz="1600" dirty="0" smtClean="0"/>
                        <a:t>เกณฑ์ที่กำหนด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ระบุความต้องการในการพัฒนาตนเอง</a:t>
                      </a:r>
                    </a:p>
                    <a:p>
                      <a:r>
                        <a:rPr lang="th-TH" sz="1600" dirty="0" smtClean="0"/>
                        <a:t>ให้มีสมรรถนะสูงขึ้นให้ถึงเกณฑ์ที่กำหนด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ระบุความต้องการในการพัฒนาตนเอง</a:t>
                      </a:r>
                    </a:p>
                    <a:p>
                      <a:r>
                        <a:rPr lang="th-TH" sz="1600" dirty="0" smtClean="0"/>
                        <a:t>ให้มีสมรรถนะสูงขึ้นในระดับต่อไป</a:t>
                      </a:r>
                      <a:endParaRPr lang="th-TH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ม้วนกระดาษแนวนอน 31"/>
          <p:cNvSpPr/>
          <p:nvPr/>
        </p:nvSpPr>
        <p:spPr>
          <a:xfrm>
            <a:off x="462850" y="5710944"/>
            <a:ext cx="8529366" cy="76470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ID PLAN :</a:t>
            </a:r>
            <a:r>
              <a:rPr lang="th-TH" sz="1800" dirty="0" smtClean="0">
                <a:solidFill>
                  <a:schemeClr val="tx1"/>
                </a:solidFill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</a:rPr>
              <a:t>จัดลำดับ</a:t>
            </a:r>
            <a:r>
              <a:rPr lang="th-TH" sz="1800" b="1" dirty="0">
                <a:solidFill>
                  <a:schemeClr val="tx1"/>
                </a:solidFill>
              </a:rPr>
              <a:t>ความสำคัญสมรรถนะที่ต้องการ</a:t>
            </a:r>
            <a:r>
              <a:rPr lang="th-TH" sz="1800" b="1" dirty="0" smtClean="0">
                <a:solidFill>
                  <a:schemeClr val="tx1"/>
                </a:solidFill>
              </a:rPr>
              <a:t>พัฒนา  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</a:rPr>
              <a:t>กำหนดรูปแบบ </a:t>
            </a:r>
            <a:r>
              <a:rPr lang="th-TH" sz="1800" b="1" dirty="0">
                <a:solidFill>
                  <a:schemeClr val="tx1"/>
                </a:solidFill>
              </a:rPr>
              <a:t>/ วิธีการพัฒนา </a:t>
            </a:r>
            <a:r>
              <a:rPr lang="th-TH" sz="1800" b="1" dirty="0" smtClean="0">
                <a:solidFill>
                  <a:schemeClr val="tx1"/>
                </a:solidFill>
              </a:rPr>
              <a:t> แหล่ง</a:t>
            </a:r>
            <a:r>
              <a:rPr lang="th-TH" sz="1800" b="1" dirty="0">
                <a:solidFill>
                  <a:schemeClr val="tx1"/>
                </a:solidFill>
              </a:rPr>
              <a:t>เรียนรู้ </a:t>
            </a:r>
            <a:r>
              <a:rPr lang="th-TH" sz="1800" b="1" dirty="0" smtClean="0">
                <a:solidFill>
                  <a:schemeClr val="tx1"/>
                </a:solidFill>
              </a:rPr>
              <a:t> ระยะเวลา</a:t>
            </a:r>
            <a:r>
              <a:rPr lang="th-TH" sz="1800" b="1" dirty="0">
                <a:solidFill>
                  <a:schemeClr val="tx1"/>
                </a:solidFill>
              </a:rPr>
              <a:t>ในเริ่มต้นและสิ้นสุดการ</a:t>
            </a:r>
            <a:r>
              <a:rPr lang="th-TH" sz="1800" b="1" dirty="0" smtClean="0">
                <a:solidFill>
                  <a:schemeClr val="tx1"/>
                </a:solidFill>
              </a:rPr>
              <a:t>พัฒนา</a:t>
            </a:r>
            <a:endParaRPr lang="th-TH" b="1" dirty="0"/>
          </a:p>
        </p:txBody>
      </p:sp>
      <p:sp>
        <p:nvSpPr>
          <p:cNvPr id="34" name="ลูกศรลง 33"/>
          <p:cNvSpPr/>
          <p:nvPr/>
        </p:nvSpPr>
        <p:spPr>
          <a:xfrm>
            <a:off x="4727533" y="5445224"/>
            <a:ext cx="54987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5" name="ลูกศรเชื่อมต่อแบบตรง 34"/>
          <p:cNvCxnSpPr/>
          <p:nvPr/>
        </p:nvCxnSpPr>
        <p:spPr>
          <a:xfrm>
            <a:off x="5308322" y="1934007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>
            <a:off x="6692654" y="1893788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>
            <a:off x="8163367" y="1893788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2369406" y="1940470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ปุ่มปฏิบัติการ: ไปข้างหน้าหรือถัดไป 18">
            <a:hlinkClick r:id="" action="ppaction://hlinkshowjump?jump=nextslide" highlightClick="1"/>
          </p:cNvPr>
          <p:cNvSpPr/>
          <p:nvPr/>
        </p:nvSpPr>
        <p:spPr>
          <a:xfrm>
            <a:off x="8435968" y="1037908"/>
            <a:ext cx="406176" cy="15730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ปุ่มปฏิบัติการ: ไปข้างหน้าหรือถัดไป 19">
            <a:hlinkClick r:id="rId3" action="ppaction://hlinksldjump" highlightClick="1"/>
          </p:cNvPr>
          <p:cNvSpPr/>
          <p:nvPr/>
        </p:nvSpPr>
        <p:spPr>
          <a:xfrm>
            <a:off x="1175251" y="3104300"/>
            <a:ext cx="261833" cy="2279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72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07504" y="116632"/>
            <a:ext cx="9036496" cy="9906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/>
              <a:t>ระดับคุณภาพของตัวชี้วัด</a:t>
            </a:r>
          </a:p>
          <a:p>
            <a:pPr algn="ctr"/>
            <a:r>
              <a:rPr lang="th-TH" b="1" dirty="0" smtClean="0"/>
              <a:t>การประเมินสมรรถนะการปฏิบัติหน้าที่ของครูสายงานการสอน</a:t>
            </a:r>
            <a:r>
              <a:rPr lang="en-US" b="1" dirty="0" smtClean="0"/>
              <a:t> </a:t>
            </a:r>
            <a:r>
              <a:rPr lang="th-TH" b="1" dirty="0" smtClean="0"/>
              <a:t>สังกัด สอศ.</a:t>
            </a: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95563"/>
              </p:ext>
            </p:extLst>
          </p:nvPr>
        </p:nvGraphicFramePr>
        <p:xfrm>
          <a:off x="233264" y="1077288"/>
          <a:ext cx="8784976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76"/>
              </a:tblGrid>
              <a:tr h="72738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effectLst/>
                        </a:rPr>
                        <a:t>ด้านที่ 1 ด้านการจัดการเรียนการสอน หมายถึง การจัดทำหลักสูตรและหรือพัฒนาหลักสูตรเพื่อพัฒนาผู้เรียนหรือผู้เข้ารับการฝึกอบรมให้เป็นคนดี คนเก่ง มี</a:t>
                      </a:r>
                      <a:r>
                        <a:rPr lang="th-TH" sz="1400" dirty="0" smtClean="0">
                          <a:solidFill>
                            <a:schemeClr val="bg1"/>
                          </a:solidFill>
                          <a:effectLst/>
                        </a:rPr>
                        <a:t>ปัญญา</a:t>
                      </a:r>
                      <a:br>
                        <a:rPr lang="th-TH" sz="14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400" dirty="0" smtClean="0">
                          <a:solidFill>
                            <a:schemeClr val="bg1"/>
                          </a:solidFill>
                          <a:effectLst/>
                        </a:rPr>
                        <a:t>มี</a:t>
                      </a:r>
                      <a:r>
                        <a:rPr lang="th-TH" sz="1400" dirty="0">
                          <a:solidFill>
                            <a:schemeClr val="bg1"/>
                          </a:solidFill>
                          <a:effectLst/>
                        </a:rPr>
                        <a:t>ศักยภาพ ในการศึกษาต่อและประกอบอาชีพตามจุดประสงค์ สมรรถนะและคุณลักษณะอันพึงประสงค์ตามหลักสูตรของสถานศึกษาหรือสำนักงานคณะกรรมการการอาชีวศึกษา โดยจัดการเรียนรู้ด้วยวิธีการ รูปแบบที่หลากหลาย และเหมาะสม เน้นผู้เรียนหรือผู้เข้ารับการฝึกอบรมเป็นสำคัญ ให้ผู้เรียนหรือผู้เข้ารับการฝึกอบรมเกิดการเรียนรู้ด้วยวิธีการปฏิบัติ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273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3875" algn="l"/>
                        </a:tabLst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         </a:t>
                      </a:r>
                      <a:r>
                        <a:rPr lang="th-TH" sz="1400" dirty="0">
                          <a:solidFill>
                            <a:schemeClr val="bg1"/>
                          </a:solidFill>
                          <a:effectLst/>
                        </a:rPr>
                        <a:t>1.1 การสร้างและหรือพัฒนาหลักสูตร หมายถึง การจัดทำและหรือพัฒนาหลักสูตรรายวิชาที่รับผิดชอบ โดยมีการวิเคราะห์จุดประสงค์ สมรรถนะ และคำอธิบายรายวิชาหรือคำอธิบายของหลักสูตร เพื่อจัดทำหน่วยการเรียนรู้ รวมทั้งมีการประเมินความสอดคล้องกับจุดประสงค์  สมรรถนะ และคำอธิบายรายวิชาหรือคำอธิบายของหลักสูตร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35692"/>
              </p:ext>
            </p:extLst>
          </p:nvPr>
        </p:nvGraphicFramePr>
        <p:xfrm>
          <a:off x="179513" y="2924944"/>
          <a:ext cx="8964487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273"/>
                <a:gridCol w="1396108"/>
                <a:gridCol w="1469588"/>
                <a:gridCol w="1390631"/>
                <a:gridCol w="1266150"/>
                <a:gridCol w="1266150"/>
                <a:gridCol w="1367587"/>
              </a:tblGrid>
              <a:tr h="2424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ตัวชี้วัด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ระดับคุณภาพ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หลักฐาน ร่องรอย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 anchor="ctr"/>
                </a:tc>
              </a:tr>
              <a:tr h="2424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ระดับ 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ระดับ 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ระดับ </a:t>
                      </a:r>
                      <a:r>
                        <a:rPr lang="th-TH" sz="12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ระดับ </a:t>
                      </a:r>
                      <a:r>
                        <a:rPr lang="th-TH" sz="12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ระดับ </a:t>
                      </a:r>
                      <a:r>
                        <a:rPr lang="th-TH" sz="12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51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ด้านที่ 1 ด้านการจัดการเรียนการสอน</a:t>
                      </a:r>
                      <a:endParaRPr lang="en-US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</a:t>
                      </a: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1.1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การสร้างและหรือพัฒนาหลักสูตร</a:t>
                      </a:r>
                      <a:endParaRPr lang="en-US" sz="1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1. วิเคราะห์หลักสูตรจุดประสงค์ สมรรถนะ และคำอธิบายรายวิชาหรือคำอธิบายของหลักสูตรและนำไปจัดทำรายวิชาและหรือหน่วยการเรียนรู้ให้</a:t>
                      </a:r>
                      <a:r>
                        <a:rPr lang="th-TH" sz="1400" spc="-70" dirty="0">
                          <a:effectLst/>
                        </a:rPr>
                        <a:t>สอดคล้องกับจุดประสงค์</a:t>
                      </a:r>
                      <a:r>
                        <a:rPr lang="th-TH" sz="14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สมรรถนะ และ</a:t>
                      </a:r>
                      <a:endParaRPr lang="en-US" sz="10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คำอธิบายรายวิชาหรือ</a:t>
                      </a:r>
                      <a:r>
                        <a:rPr lang="th-TH" sz="1400" spc="-40" dirty="0">
                          <a:effectLst/>
                        </a:rPr>
                        <a:t>คำอธิบายของหลักสูตร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1. วิเคราะห์หลักสูตรจุดประสงค์ สมรรถนะ และคำอธิบายรายวิชาหรือคำอธิบายของหลักสูตรและนำไปจัดทำรายวิชาและหรือหน่วยการเรียนรู้ให้</a:t>
                      </a:r>
                      <a:r>
                        <a:rPr lang="th-TH" sz="1400" spc="-70">
                          <a:effectLst/>
                        </a:rPr>
                        <a:t>สอดคล้องกับจุดประสงค์</a:t>
                      </a:r>
                      <a:r>
                        <a:rPr lang="th-TH" sz="1400">
                          <a:effectLst/>
                        </a:rPr>
                        <a:t> </a:t>
                      </a:r>
                      <a:endParaRPr lang="en-US" sz="10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สมรรถนะ และ</a:t>
                      </a:r>
                      <a:endParaRPr lang="en-US" sz="10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คำอธิบายรายวิชาหรือ</a:t>
                      </a:r>
                      <a:r>
                        <a:rPr lang="th-TH" sz="1400" spc="-40">
                          <a:effectLst/>
                        </a:rPr>
                        <a:t>คำอธิบายของหลักสูตร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1. วิเคราะห์หลักสูตรจุดประสงค์ สมรรถนะ และคำอธิบายรายวิชาหรือคำอธิบายของหลักสูตรและนำไปจัดทำรายวิชาและหรือหน่วยการเรียนรู้ให้</a:t>
                      </a:r>
                      <a:r>
                        <a:rPr lang="th-TH" sz="1400" spc="-70">
                          <a:effectLst/>
                        </a:rPr>
                        <a:t>สอดคล้องกับจุดประสงค์</a:t>
                      </a:r>
                      <a:r>
                        <a:rPr lang="th-TH" sz="1400">
                          <a:effectLst/>
                        </a:rPr>
                        <a:t> </a:t>
                      </a:r>
                      <a:endParaRPr lang="en-US" sz="10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สมรรถนะ และ</a:t>
                      </a:r>
                      <a:endParaRPr lang="en-US" sz="10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คำอธิบายรายวิชาหรือ</a:t>
                      </a:r>
                      <a:r>
                        <a:rPr lang="th-TH" sz="1400" spc="-40">
                          <a:effectLst/>
                        </a:rPr>
                        <a:t>คำอธิบายของหลักสูตร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1. วิเคราะห์หลักสูตรจุดประสงค์ สมรรถนะ และคำอธิบายรายวิชาหรือคำอธิบายของหลักสูตรและนำไปจัดทำรายวิชาและหรือหน่วยการเรียนรู้ให้</a:t>
                      </a:r>
                      <a:r>
                        <a:rPr lang="th-TH" sz="1400" spc="-70" dirty="0">
                          <a:effectLst/>
                        </a:rPr>
                        <a:t>สอดคล้องกับจุดประสงค์</a:t>
                      </a:r>
                      <a:r>
                        <a:rPr lang="th-TH" sz="14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สมรรถนะ และ</a:t>
                      </a:r>
                      <a:endParaRPr lang="en-US" sz="10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คำอธิบายรายวิชาหรือ</a:t>
                      </a:r>
                      <a:r>
                        <a:rPr lang="th-TH" sz="1400" spc="-40" dirty="0">
                          <a:effectLst/>
                        </a:rPr>
                        <a:t>คำอธิบายของหลักสูตร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1. วิเคราะห์หลักสูตรจุดประสงค์ สมรรถนะ และคำอธิบายรายวิชาหรือคำอธิบายของหลักสูตรและนำไปจัดทำรายวิชาและหรือหน่วยการเรียนรู้ให้</a:t>
                      </a:r>
                      <a:r>
                        <a:rPr lang="th-TH" sz="1400" spc="-70">
                          <a:effectLst/>
                        </a:rPr>
                        <a:t>สอดคล้องกับจุดประสงค์</a:t>
                      </a:r>
                      <a:r>
                        <a:rPr lang="th-TH" sz="1400">
                          <a:effectLst/>
                        </a:rPr>
                        <a:t> </a:t>
                      </a:r>
                      <a:endParaRPr lang="en-US" sz="10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สมรรถนะ และ</a:t>
                      </a:r>
                      <a:endParaRPr lang="en-US" sz="10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คำอธิบายรายวิชาหรือ</a:t>
                      </a:r>
                      <a:r>
                        <a:rPr lang="th-TH" sz="1400" spc="-40">
                          <a:effectLst/>
                        </a:rPr>
                        <a:t>คำอธิบายของหลักสูตร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1) หลักสูตรรายวิชาที่สอน</a:t>
                      </a:r>
                      <a:endParaRPr lang="en-US" sz="10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2) หน่วยการเรียนรู้ของรายวิชาที่สอน</a:t>
                      </a:r>
                      <a:endParaRPr lang="en-US" sz="10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3) </a:t>
                      </a:r>
                      <a:r>
                        <a:rPr lang="th-TH" sz="1400" spc="-100" dirty="0">
                          <a:effectLst/>
                        </a:rPr>
                        <a:t>หลักฐานการประเมินผล</a:t>
                      </a:r>
                      <a:endParaRPr lang="en-US" sz="10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การใช้หลักสูตรรายวิชาที่สอนกิจกรรมหรือโครงการ</a:t>
                      </a:r>
                      <a:endParaRPr lang="en-US" sz="10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4) วุฒิบัตร เกียรติบัตร โล่ คำสั่งหรืออื่น ๆ</a:t>
                      </a:r>
                      <a:endParaRPr lang="en-US" sz="10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ที่เกี่ยวข้อง</a:t>
                      </a:r>
                      <a:endParaRPr lang="en-US" sz="10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cs typeface="+mj-cs"/>
                        </a:rPr>
                        <a:t>5</a:t>
                      </a:r>
                      <a:r>
                        <a:rPr lang="th-TH" sz="1400" dirty="0">
                          <a:effectLst/>
                        </a:rPr>
                        <a:t>) หลักฐานอื่น ๆ ตามที่สถานศึกษากำหนด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56195"/>
              </p:ext>
            </p:extLst>
          </p:nvPr>
        </p:nvGraphicFramePr>
        <p:xfrm>
          <a:off x="251517" y="620688"/>
          <a:ext cx="8640963" cy="5868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299"/>
                <a:gridCol w="1367936"/>
                <a:gridCol w="1440160"/>
                <a:gridCol w="1440160"/>
                <a:gridCol w="1224136"/>
                <a:gridCol w="1368152"/>
                <a:gridCol w="1080120"/>
              </a:tblGrid>
              <a:tr h="2675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ตัวชี้วัด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0673" marR="50673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ระดับคุณภาพ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0673" marR="50673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หลักฐาน ร่องรอย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0673" marR="50673" marT="0" marB="0"/>
                </a:tc>
              </a:tr>
              <a:tr h="2553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1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2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3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4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5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</a:tr>
              <a:tr h="5237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ร่วมพัฒนาหลักสูตรรายวิชา กิจกรรม หรือโครงการ และหน่วยการเรียนรู้ให้สอดคล้อง</a:t>
                      </a:r>
                      <a:r>
                        <a:rPr lang="th-TH" sz="1400" spc="-6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กับบริบทของสถานศึกษา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หรือสถานประกอบการ ผู้เรียน ท้องถิ่น และสามารถนำไปปฏิบัติได้จริง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มีส่วนร่วม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ในการประเมินผลการใช้หลักสูตร กิจกรรมหรือโครงการ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ร่วมพัฒนาหลักสูตรรายวิชา กิจกรรม หรือโครงการ และหน่วยการเรียนรู้ให้สอดคล้อง</a:t>
                      </a:r>
                      <a:r>
                        <a:rPr lang="th-TH" sz="1400" spc="-6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กับบริบทของสถานศึกษา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หรือสถานประกอบการ ผู้เรียน ท้องถิ่น และสามารถนำไปปฏิบัติได้จริง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ร่วมประเมินผล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การใช้หลักสูตร  กิจกรรม หรือโครงการ และ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นำผลการประเมิน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มาปรับปรุงให้มีคุณภาพสูงขึ้น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ปรับประยุกต์หลักสูตรรายวิชา กิจกรรม หรือโครงการ และหน่วยการเรียนรู้ให้</a:t>
                      </a:r>
                      <a:r>
                        <a:rPr lang="th-TH" sz="1400" spc="-6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สอดคล้องกับบริบทของสถานศึกษา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หรือสถานประกอบการ ผู้เรียน ท้องถิ่น และสามารถนำไปปฏิบัติได้จริง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ประเมินผลการใช้หลักสูตร กิจกรรม หรือโครงการอย่างเป็นระบบและนำผลการประเมินมาปรับปรุงพัฒนาให้มีคุณภาพสูงขึ้น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ร่วมแลกเปลี่ยนเรียนรู้ด้านหลักสูตร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ปรับประยุกต์หลักสูตรรายวิชา กิจกรรม หรือโครงการ และหน่วยการเรียนรู้ให้สอดคล้องกับบริบทของสถานศึกษา หรือสถานประกอบการ ผู้เรียน ท้องถิ่น และสามารถนำไปปฏิบัติ  ได้จริง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ประเมินผลการใช้หลักสูตร กิจกรรมหรือโครงการอย่างเป็นระบบและนำผลการประเมินมาปรับปรุงพัฒนาให้มีคุณภาพสูงขึ้น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เป็นแบบอย่างที่ดีเป็นพี่เลี้ยง และหรือเป็นที่ปรึกษาด้านหลักสูตร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ปรับประยุกต์หลักสูตรรายวิชา กิจกรรม หรือโครงการ และหน่วยการเรียนรู้ให้สอดคล้องกับบริบทของสถานศึกษา หรือสถานประกอบการ ผู้เรียน ท้องถิ่น และสามารถนำไปปฏิบัติ  ได้จริง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ประเมินผลการใช้หลักสูตร กิจกรรมหรือโครงการอย่างเป็นระบบและนำผลการประเมินมาปรับปรุงพัฒนาให้มีคุณภาพสูงขึ้น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เป็นแบบอย่าง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ที่ดี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เป็นผู้นำ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เป็นพี่เลี้ยง และเป็นที่ปรึกษาด้านหลักสูตร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6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07504" y="116632"/>
            <a:ext cx="9036496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/>
              <a:t>เปรียบเทียบระดับคุณภาพตามคุณลักษณะที่คาดหวัง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92147"/>
              </p:ext>
            </p:extLst>
          </p:nvPr>
        </p:nvGraphicFramePr>
        <p:xfrm>
          <a:off x="0" y="1074728"/>
          <a:ext cx="8964487" cy="5575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616"/>
                <a:gridCol w="1584176"/>
                <a:gridCol w="1584176"/>
                <a:gridCol w="1584176"/>
                <a:gridCol w="1584176"/>
                <a:gridCol w="1512167"/>
              </a:tblGrid>
              <a:tr h="2424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ตัวชี้วัด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ระดับคุณภาพ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24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ระดับ 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ระดับ 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ระดับ </a:t>
                      </a:r>
                      <a:r>
                        <a:rPr lang="th-TH" sz="12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ระดับ </a:t>
                      </a:r>
                      <a:r>
                        <a:rPr lang="th-TH" sz="12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ระดับ </a:t>
                      </a:r>
                      <a:r>
                        <a:rPr lang="th-TH" sz="12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9297" marR="59297" marT="0" marB="0"/>
                </a:tc>
              </a:tr>
              <a:tr h="1719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ด้านที่ 1 ด้านการจัดการเรียนการสอน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1.1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การสร้างและหรือพัฒนาหลักสูตร</a:t>
                      </a: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วิเคราะห์หลักสูตรจุดประสงค์ สมรรถนะ และคำอธิบายรายวิชาหรือคำอธิบายของหลักสูตรและนำไปจัดทำรายวิชาและหรือหน่วยการเรียนรู้ให้</a:t>
                      </a:r>
                      <a:r>
                        <a:rPr lang="th-TH" sz="1200" spc="-7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สอดคล้องกับจุดประสงค์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สมรรถนะ 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คำอธิบายรายวิชาหรือ</a:t>
                      </a:r>
                      <a:r>
                        <a:rPr lang="th-TH" sz="1200" spc="-4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คำอธิบายของหลักสูตร</a:t>
                      </a: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วิเคราะห์หลักสูตรจุดประสงค์ สมรรถนะ และคำอธิบายรายวิชาหรือคำอธิบายของหลักสูตรและนำไปจัดทำรายวิชาและหรือหน่วยการเรียนรู้ให้</a:t>
                      </a:r>
                      <a:r>
                        <a:rPr lang="th-TH" sz="1200" spc="-7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สอดคล้องกับจุดประสงค์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สมรรถนะ และคำอธิบาย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รายวิชาหรือ</a:t>
                      </a:r>
                      <a:r>
                        <a:rPr lang="th-TH" sz="1200" spc="-4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คำอธิบายของหลักสูตร</a:t>
                      </a: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วิเคราะห์หลักสูตรจุดประสงค์ สมรรถนะ และคำอธิบายรายวิชาหรือคำอธิบายของหลักสูตรและนำไปจัดทำรายวิชาและหรือหน่วยการเรียนรู้ให้</a:t>
                      </a:r>
                      <a:r>
                        <a:rPr lang="th-TH" sz="1200" spc="-7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สอดคล้องกับจุดประสงค์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สมรรถนะ 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คำอธิบายรายวิชาหรือ</a:t>
                      </a:r>
                      <a:r>
                        <a:rPr lang="th-TH" sz="1200" spc="-4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คำอธิบายของหลักสูตร</a:t>
                      </a: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วิเคราะห์หลักสูตรจุดประสงค์ สมรรถนะ และคำอธิบายรายวิชาหรือคำอธิบายของหลักสูตรและนำไปจัดทำรายวิชาและหรือหน่วยการเรียนรู้ให้</a:t>
                      </a:r>
                      <a:r>
                        <a:rPr lang="th-TH" sz="1200" spc="-7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สอดคล้องกับจุดประสงค์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สมรรถนะ และคำอธิบาย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รายวิชาหรือ</a:t>
                      </a:r>
                      <a:r>
                        <a:rPr lang="th-TH" sz="1200" spc="-4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คำอธิบายของหลักสูตร</a:t>
                      </a: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วิเคราะห์หลักสูตรจุดประสงค์ สมรรถนะ และคำอธิบายรายวิชาหรือคำอธิบายของหลักสูตรและนำไปจัดทำรายวิชาและหรือหน่วยการเรียนรู้ให้</a:t>
                      </a:r>
                      <a:r>
                        <a:rPr lang="th-TH" sz="1200" spc="-7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สอดคล้องกับจุดประสงค์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สมรรถนะ และคำอธิบาย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รายวิชาหรือ</a:t>
                      </a:r>
                      <a:r>
                        <a:rPr lang="th-TH" sz="1200" spc="-4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คำอธิบายของหลักสูตร</a:t>
                      </a: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9297" marR="59297" marT="0" marB="0"/>
                </a:tc>
              </a:tr>
              <a:tr h="3151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9297" marR="59297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ร่วมพัฒนาหลักสูตรรายวิชา กิจกรรม หรือโครงการ และหน่วยการเรียนรู้ให้สอดคล้อง</a:t>
                      </a:r>
                      <a:r>
                        <a:rPr lang="th-TH" sz="1200" spc="-6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กับบริบทของ</a:t>
                      </a:r>
                      <a:r>
                        <a:rPr lang="th-TH" sz="1200" spc="-6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สถานศึกษา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สถานประกอบการ ผู้เรียน ท้องถิ่น และสามารถนำไปปฏิบัติได้จริง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มี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ส่วนร่วม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ในการประเมินผลการใช้หลักสูตร กิจกรรมหรือโครงการ</a:t>
                      </a: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ร่วมพัฒนาหลักสูตรรายวิชา กิจกรรม หรือโครงการ และหน่วยการเรียนรู้ให้สอดคล้อง</a:t>
                      </a:r>
                      <a:r>
                        <a:rPr lang="th-TH" sz="1200" spc="-6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กับบริบทของสถานศึกษา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หรือสถานประกอบการ ผู้เรียน ท้องถิ่น และสามารถนำไปปฏิบัติได้จริง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ร่วมประเมินผลการใช้หลักสูตร  กิจกรรม หรือโครงการ และ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นำผลการประเมินมาปรับปรุงให้มีคุณภาพสูงขึ้น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ปรับประยุกต์หลักสูตรรายวิชา กิจกรรม หรือ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โครงการและ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หน่วยการเรียนรู้ให้</a:t>
                      </a:r>
                      <a:r>
                        <a:rPr lang="th-TH" sz="1200" spc="-6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สอดคล้องกับบริบทของสถานศึกษา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หรือสถานประกอบการ ผู้เรียน ท้องถิ่น และสามารถนำไปปฏิบัติได้จริง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ประเมินผล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การใช้หลักสูตร กิจกรรม หรือโครงการอย่าง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เป็นระบบ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และนำผลการประเมินมาปรับปรุงพัฒนาให้มีคุณภาพสูงขึ้น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ร่วมแลกเปลี่ยนเรียนรู้ด้านหลักสูตร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ปรับประยุกต์หลักสูตรรายวิชา กิจกรรม หรือโครงการ และหน่วยการเรียนรู้ให้สอดคล้องกับบริบทของ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สถานศึกษาหรือ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สถานประกอบการ ผู้เรียน ท้องถิ่น และสามารถนำไป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ปฏิบัติได้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จริง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ประเมินผลการใช้หลักสูตร กิจกรรมหรือโครงการอย่างเป็นระบบและนำผลการประเมินมาปรับปรุงพัฒนาให้มีคุณภาพสูงขึ้น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เป็นแบบอย่างที่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ดี เป็น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พี่เลี้ยง และหรือเป็นที่ปรึกษาด้านหลักสูตร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ปรับประยุกต์หลักสูตรรายวิชา กิจกรรม หรือโครงการ และหน่วยการเรียนรู้ให้สอดคล้องกับบริบทของสถานศึกษา หรือสถานประกอบการ ผู้เรียน ท้องถิ่น และสามารถนำไป</a:t>
                      </a:r>
                      <a:r>
                        <a:rPr lang="th-TH" sz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ปฏิบัติได้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จริง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ประเมินผลการใช้หลักสูตร กิจกรรมหรือโครงการอย่างเป็นระบบและนำผลการประเมินมาปรับปรุงพัฒนาให้มีคุณภาพสูงขึ้น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เป็นแบบอย่าง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ที่ดี 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เป็นผู้นำ 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เป็นพี่เลี้ยง และเป็นที่ปรึกษาด้านหลักสูตร</a:t>
                      </a:r>
                      <a:endParaRPr lang="en-US" sz="12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673" marR="506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251520" y="620688"/>
            <a:ext cx="1800200" cy="597666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ภาพรวม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 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ขั้นตอน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709228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915816" y="691456"/>
            <a:ext cx="28803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1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11016" y="1051496"/>
            <a:ext cx="286544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 action="ppaction://hlinksldjump"/>
              </a:rPr>
              <a:t>2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915816" y="1451092"/>
            <a:ext cx="28803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13080" y="1988840"/>
            <a:ext cx="286544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915816" y="2492896"/>
            <a:ext cx="286544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13440" y="2871232"/>
            <a:ext cx="286544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52744" y="3287048"/>
            <a:ext cx="286544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151352" y="3789040"/>
            <a:ext cx="286544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202256" y="5085184"/>
            <a:ext cx="286544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052744" y="6194648"/>
            <a:ext cx="511144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10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37878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720080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 smtClean="0"/>
              <a:t>คุณลักษณะของครูที่คาดหวังในแต่ละ</a:t>
            </a:r>
            <a:r>
              <a:rPr lang="th-TH" sz="3600" b="1" dirty="0" err="1" smtClean="0"/>
              <a:t>วิทย</a:t>
            </a:r>
            <a:r>
              <a:rPr lang="th-TH" sz="3600" b="1" dirty="0" smtClean="0"/>
              <a:t>ฐานะ (ตาม ว 22)</a:t>
            </a:r>
            <a:endParaRPr lang="th-TH" sz="3600" b="1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80901"/>
              </p:ext>
            </p:extLst>
          </p:nvPr>
        </p:nvGraphicFramePr>
        <p:xfrm>
          <a:off x="107504" y="1772816"/>
          <a:ext cx="8784976" cy="394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618250">
                <a:tc>
                  <a:txBody>
                    <a:bodyPr/>
                    <a:lstStyle/>
                    <a:p>
                      <a:r>
                        <a:rPr lang="th-TH" sz="2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ฐานะ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ความรู้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ทักษะ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ความเป็นครู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127398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ครูชำนาญการ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เรียนรู้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เพื่อเปลี่ยนแปลง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ตนเอง</a:t>
                      </a:r>
                      <a:endParaRPr lang="th-TH" sz="18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การความรู้สู่การปฏิบัติ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โดยมุ่งเน้นการพัฒนาผู้เรียนได้เต็มตามศักยภาพ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พัฒนาตนเอง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เพื่อให้มีความเป็นครูที่ดี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1825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ครูชำนาญการพิเศษ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นำผลการพัฒนา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การเปลี่ยนแปลง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สู่ผู้เรียน</a:t>
                      </a:r>
                      <a:endParaRPr lang="th-TH" sz="18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สร้างนวัตกรรม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จากการปฏิบัติที่ส่งผลต่อการพัฒนาคุณภาพผู้เรียน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เป็นแบบอย่าง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การพัฒนาความเป็นครูที่ดี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1825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ครูเชี่ยวชาญ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ให้เกิดการเปลี่ยนแปลง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แก่เพื่อนร่วมวิชาชีพ</a:t>
                      </a:r>
                      <a:endParaRPr lang="th-TH" sz="18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พัฒนานวัตกรรมให้เป็นต้นแบบ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การเรียนรู้แก่เพื่อนร่วมวิชาชีพ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ส่งเสริมการพัฒนาความเป็นครูที่ดี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แก่เพื่อนร่วมวิชาชีพ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1825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ครูเชี่ยวชาญพิเศษ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เป็นผู้นำ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การเปลี่ยนแปลงเพื่อสร้างความก้าวหน้าทางวิชาชีพ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เป็นผู้นำการพัฒนานวัตกรรม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ที่สร้างผลกระทบทางวิชาชีพ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เป็นผู้นำ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การพัฒนาความเป็นครูที่ดีในวงวิชาชีพ</a:t>
                      </a:r>
                    </a:p>
                    <a:p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5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251520" y="116632"/>
            <a:ext cx="878497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b="1" dirty="0" smtClean="0"/>
              <a:t>รายละเอียดการประเมินสมรรถนะ</a:t>
            </a:r>
          </a:p>
          <a:p>
            <a:pPr algn="ctr"/>
            <a:r>
              <a:rPr lang="th-TH" sz="2400" b="1" dirty="0" smtClean="0"/>
              <a:t>การปฏิบัติหน้าที่ของครูสายงานการสอน</a:t>
            </a:r>
            <a:r>
              <a:rPr lang="en-US" sz="2400" b="1" dirty="0" smtClean="0"/>
              <a:t> </a:t>
            </a:r>
            <a:r>
              <a:rPr lang="th-TH" sz="2400" b="1" dirty="0" smtClean="0"/>
              <a:t>สังกัด สอศ. ด้านที่ </a:t>
            </a:r>
            <a:r>
              <a:rPr lang="en-US" sz="2400" b="1" dirty="0" smtClean="0"/>
              <a:t>3</a:t>
            </a:r>
            <a:endParaRPr lang="th-TH" sz="240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627"/>
              </p:ext>
            </p:extLst>
          </p:nvPr>
        </p:nvGraphicFramePr>
        <p:xfrm>
          <a:off x="251520" y="982091"/>
          <a:ext cx="8712967" cy="5643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928"/>
                <a:gridCol w="1259785"/>
                <a:gridCol w="1288004"/>
                <a:gridCol w="1288004"/>
                <a:gridCol w="1288004"/>
                <a:gridCol w="1363769"/>
                <a:gridCol w="1136473"/>
              </a:tblGrid>
              <a:tr h="349915">
                <a:tc gridSpan="7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ด้านที่ </a:t>
                      </a: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ด้านการพัฒนาตนเองและพัฒนาวิชาชีพ หมายถึง กระบวนการพัฒนาสมรรถนะและวิชาชีพครู โดยมีแผนการพัฒนาตนเอง และดำเนินการพัฒนาตนเองตามแผนอย่างเป็นระบบสอดคล้องกับสภาพการปฏิบัติงานความต้องการจำเป็น องค์ความรู้ใหม่ นโยบาย แผนกลยุทธ์ของหน่วยงานการศึกษาหรือส่วนราชการต้นสังกัด มีการแลกเปลี่ยนเรียนรู้ร่วมกันในระดับสถานศึกษา หรือระดับเครือข่าย หรือระดับชาติ และแสดงบทบาทในชุมชนการเรียนรู้ทางวิชาชีพ (</a:t>
                      </a: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Professional Learning Community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:</a:t>
                      </a: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PLC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 ด้วย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ความสัมพันธ์แบบกัลยาณมิตรที่มีวิสัยทัศน์ คุณค่า เป้าหมายและภารกิจร่วมกัน ซึ่งส่งผลต่อคุณภาพผู้เรียนหรือผู้เข้ารับการฝึกอบรม เพื่อให้เกิดเป็นวัฒนธรรมองค์กร และสร้างนวัตกรรมจากการเข้าร่วมในชุมชนการเรียนรู้ทางวิชาชีพ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09950">
                <a:tc gridSpan="7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3875" algn="l"/>
                        </a:tabLs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3.1 การพัฒนาตนเอง หมายถึง กระบวนการพัฒนาสมรรถนะของครูรายบุคคล โดยมีแผนการพัฒนาตนเองและดำเนินการตามแผนอย่างเป็นระบบและต่อเนื่องสอดคล้องกับสภาพการปฏิบัติงานความต้องการจำเป็น องค์ความรู้ใหม่ หรือตามนโยบาย 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 แผน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กลยุทธ์ของหน่วยงานการศึกษาหรือส่วนราชการต้นสังกัด โดยนำความรู้ ความสามารถ ทักษะ ที่ได้จากการพัฒนาตนเองมาพัฒนานวัตกรรมการจัดการเรียนรู้ที่ส่งผลต่อคุณภาพผู้เรียนหรือผู้เข้ารับการฝึกอบรม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99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หลักฐาน ร่องรอย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 anchor="ctr"/>
                </a:tc>
              </a:tr>
              <a:tr h="699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1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2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3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4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5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259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ด้านที่ </a:t>
                      </a: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ด้านการพัฒนาตนเองและพัฒนาวิชาชีพ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3.1 การพัฒนาตนเอง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1400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จัดทำแผนพัฒนาตนเองที่สอดคล้องกับสภาพการปฏิบัติงานความต้องการจำเป็น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หรือตามแผนกลยุทธ์</a:t>
                      </a:r>
                      <a:r>
                        <a:rPr lang="th-TH" sz="1400" spc="-1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ของหน่วยงานสถานศึกษา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สังกัด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พัฒนาตนเองตามที่</a:t>
                      </a:r>
                      <a:r>
                        <a:rPr lang="th-TH" sz="1400" spc="-8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สำนักงานคณะกรรมการ</a:t>
                      </a:r>
                      <a:r>
                        <a:rPr lang="th-TH" sz="1400" spc="-7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การอาชีวศึกษา กำหนด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เพิ่มเติม 2 เรื่องได้แก่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จัดทำแผนพัฒนาตนเองที่สอดคล้องกับสภาพการปฏิบัติงาน       ความต้องการจำเป็น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หรือตามแผนกลยุทธ์</a:t>
                      </a:r>
                      <a:r>
                        <a:rPr lang="th-TH" sz="1400" spc="-1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</a:t>
                      </a:r>
                      <a:r>
                        <a:rPr lang="th-TH" sz="1400" spc="-1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หน่วยงานสถานศึกษา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สังกัด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พัฒนาตนเองตามแผนและตามที่</a:t>
                      </a:r>
                      <a:r>
                        <a:rPr lang="th-TH" sz="1400" spc="-8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สำนักงานคณะกรรมการ</a:t>
                      </a:r>
                      <a:r>
                        <a:rPr lang="th-TH" sz="1400" spc="-7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การอาชีวศึกษา กำหนด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เพิ่มเติม 2 เรื่องได้แก่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จัดทำแผนพัฒนาตนเองที่สอดคล้องกับสภาพการปฏิบัติงาน       ความต้องการจำเป็น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หรือตามแผนกลยุทธ์</a:t>
                      </a:r>
                      <a:r>
                        <a:rPr lang="th-TH" sz="1400" spc="-8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</a:t>
                      </a:r>
                      <a:r>
                        <a:rPr lang="th-TH" sz="1400" spc="-8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หน่วยงานสถานศึกษา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สังกัด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พัฒนาตนเอง ตามแผนตามที่สำนักงานคณะกรรมการการอาชีวศึกษากำหนด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เพิ่มเติม 2 เรื่องได้แก่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จัดทำแผนพัฒนาตนเองที่สอดคล้องกับสภาพการปฏิบัติงาน       ความต้องการจำเป็น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หรือตามแผนกลยุทธ์</a:t>
                      </a:r>
                      <a:r>
                        <a:rPr lang="th-TH" sz="1400" spc="-8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</a:t>
                      </a:r>
                      <a:r>
                        <a:rPr lang="th-TH" sz="1400" spc="-8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หน่วยงานสถานศึกษา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สังกัด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พัฒนาตนเอง ตามแผนตามที่สำนักงานคณะกรรมการการอาชีวศึกษากำหนดเพิ่มเติม </a:t>
                      </a: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เรื่องได้แก่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จัดทำแผนพัฒนาตนเองที่สอดคล้องกับสภาพการ</a:t>
                      </a:r>
                      <a:r>
                        <a:rPr lang="th-TH" sz="1400" dirty="0" smtClean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ปฏิบัติงานความ</a:t>
                      </a:r>
                      <a:r>
                        <a:rPr lang="th-TH" sz="1400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ต้องการจำเป็น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หรือตามแผนกลยุทธ์</a:t>
                      </a:r>
                      <a:r>
                        <a:rPr lang="th-TH" sz="1400" spc="-8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</a:t>
                      </a:r>
                      <a:r>
                        <a:rPr lang="th-TH" sz="1400" spc="-8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หน่วยงานสถานศึกษา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สังกัด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พัฒนา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ตนเองตาม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แผนตามที่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spc="-9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สำนักงานคณะกรรมการ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การอาชีวศึกษากำหนด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เพิ่มเติม 2 เรื่องได้แก่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แฟ้มเอกสาร หลักฐานการพัฒนาตนเอง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9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07504" y="116632"/>
            <a:ext cx="9036496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รายละเอียดการประเมินสมรรถนะการปฏิบัติหน้าที่ </a:t>
            </a:r>
            <a:br>
              <a:rPr lang="th-TH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ของครูสายงานการสอน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สังกัด สอศ. ด้าน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3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66158"/>
              </p:ext>
            </p:extLst>
          </p:nvPr>
        </p:nvGraphicFramePr>
        <p:xfrm>
          <a:off x="251520" y="1038815"/>
          <a:ext cx="8568952" cy="5591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929"/>
                <a:gridCol w="1071556"/>
                <a:gridCol w="1169883"/>
                <a:gridCol w="1224136"/>
                <a:gridCol w="1296144"/>
                <a:gridCol w="1296144"/>
                <a:gridCol w="1440160"/>
              </a:tblGrid>
              <a:tr h="2304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หลักฐาน ร่องรอย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 anchor="ctr"/>
                </a:tc>
              </a:tr>
              <a:tr h="23045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1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2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3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4</a:t>
                      </a:r>
                      <a:endParaRPr lang="en-US" sz="1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5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01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การใช้ภาษาอังกฤษและการใช้เทคโนโลยีสารสนเทศในการ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สื่อสารตามรายละเอียด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แนบท้ายเรื่องนี้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การใช้ภาษาอังกฤษและการใช้เทคโนโลยีสารสนเทศในการ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สื่อสารตามรายละเอียด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แนบท้ายเรื่องนี้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และการใช้เทคโนโลยีสารสนเทศในการ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สื่อสารตามรายละเอียด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แนบท้ายเรื่องนี้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1400" spc="-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นำความรู้ความสามารถ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และทักษะที่ได้จากการพัฒนาตนเองมาพัฒนานวัตกรรมการจัดการเรียนรู้ที่ส่งผลต่อคุณภาพผู้เรียน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หรือผู้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เข้ารับการฝึกอบรม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และการใช้เทคโนโลยีสารสนเทศในการ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สื่อสารตามรายละเอียด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แนบท้ายเรื่องนี้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1400" spc="-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นำความรู้ความสามารถ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และทักษะที่ได้จากการพัฒนาตนเองมาพัฒนานวัตกรรมการจัดการเรียนรู้ที่ส่งผลต่อคุณภาพผู้เรียนหรือ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ผู้เข้ารับการฝึกอบรม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สร้างองค์ความรู้ใหม่ที่ได้จากการพัฒนาตนเอง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 เป็น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แบบอย่างที่ดี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และการใช้เทคโนโลยีสารสนเทศในการ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สื่อสารตามรายละเอียด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แนบท้ายเรื่องนี้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1400" spc="-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นำความรู้ความสามารถ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ละทักษะที่ได้จากการพัฒนาตนเองมาพัฒนานวัตกรรมการจัดการเรียนรู้ที่ส่งผลต่อคุณภาพผู้เรียนหรือผู้เข้ารับการฝึกอบรม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สร้างองค์ความรู้ใหม่ที่ได้จากการพัฒนาตนเอง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 เป็น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แบบอย่างที่ดี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ผู้นำ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10643" marR="106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25642"/>
              </p:ext>
            </p:extLst>
          </p:nvPr>
        </p:nvGraphicFramePr>
        <p:xfrm>
          <a:off x="251517" y="947630"/>
          <a:ext cx="8568954" cy="5726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874"/>
                <a:gridCol w="1191885"/>
                <a:gridCol w="1191885"/>
                <a:gridCol w="1192464"/>
                <a:gridCol w="1246299"/>
                <a:gridCol w="1246299"/>
                <a:gridCol w="1231248"/>
              </a:tblGrid>
              <a:tr h="468793">
                <a:tc gridSpan="7">
                  <a:txBody>
                    <a:bodyPr/>
                    <a:lstStyle/>
                    <a:p>
                      <a:pPr marL="34290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ใช้ภาษาอังกฤษในการสื่อสาร หมายถึง การนำความรู้ ความสามารถและทักษะด้านภาษาอังกฤษมาใช้ในศึกษา ค้นคว้าหาความรู้ในการพัฒนาตนเอง พร้อมทั้งมีความสามารถในการใช้ภาษาอังกฤษในการสื่อสารเพื่อการจัดการเรียนการสอนและการปฏิบัติงาน  </a:t>
                      </a:r>
                      <a:endParaRPr lang="en-US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228600"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05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43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en-US" sz="1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1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หลักฐาน ร่องรอย</a:t>
                      </a:r>
                      <a:endParaRPr lang="en-US" sz="1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 anchor="ctr"/>
                </a:tc>
              </a:tr>
              <a:tr h="2343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ระดับ1</a:t>
                      </a:r>
                      <a:endParaRPr lang="en-US" sz="1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ระดับ2</a:t>
                      </a:r>
                      <a:endParaRPr lang="en-US" sz="1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ระดับ3</a:t>
                      </a:r>
                      <a:endParaRPr lang="en-US" sz="1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ระดับ4</a:t>
                      </a:r>
                      <a:endParaRPr lang="en-US" sz="1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5</a:t>
                      </a:r>
                      <a:endParaRPr lang="en-US" sz="1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3504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การใช้ภาษาอังกฤษในการสื่อสาร</a:t>
                      </a:r>
                      <a:endParaRPr lang="en-US" sz="9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spc="-5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ในการสื่อสารเพื่อ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1) การแนะนำตัวเอง  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2) </a:t>
                      </a:r>
                      <a:r>
                        <a:rPr lang="th-TH" sz="1400" spc="-12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การใช้ชีวิตประจำวัน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มีผลการสอบภาษาอังกฤษตามมาตรฐานที่สถานศึกษากำหนด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spc="-5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ในการสื่อสารเพื่อ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1) การแนะนำตัวเอง          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2) </a:t>
                      </a:r>
                      <a:r>
                        <a:rPr lang="th-TH" sz="1400" spc="-1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การใช้ชีวิตประจำวัน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3) ในงานอาชีพ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มีผลการสอบภาษาอังกฤษตามมาตรฐานที่สถานศึกษา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กำหนด             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spc="-5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ในการสื่อสารเพื่อ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1) การแนะนำตัวเอง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2) </a:t>
                      </a:r>
                      <a:r>
                        <a:rPr lang="th-TH" sz="1400" spc="-12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การใช้ชีวิตประจำวัน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3) ในงานอาชีพ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เขียนเอกสารวิชาการในอาชีพเป็นภาษาอังกฤษ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 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มีผลการสอบภาษาอังกฤษตามมาตรฐานที่สถานศึกษากำหนด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spc="-5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ในการสื่อสารเพื่อ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1) การแนะนำตัวเอง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2) </a:t>
                      </a:r>
                      <a:r>
                        <a:rPr lang="th-TH" sz="1400" spc="-12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การใช้ชีวิตประจำวัน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3) ในงานอาชีพ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เขียนเอกสารวิชาการในอาชีพเป็นภาษาอังกฤษ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และเป็นต้นแบบ/ให้คำปรึกษา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แก่บุคคลอื่นได้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 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มีผลการสอบภาษาอังกฤษตามมาตรฐานที่สถานศึกษากำหนด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spc="-5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การใช้ภาษาอังกฤษ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ในการสื่อสารเพื่อ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1)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การแนะนำตัวเอง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2) </a:t>
                      </a:r>
                      <a:r>
                        <a:rPr lang="th-TH" sz="1400" spc="-12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การใช้ชีวิตประจำวัน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3)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ในงานอาชีพ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สามารถเขียนเอกสารวิชาการในอาชีพเป็นภาษาอังกฤษ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และเป็นต้นแบบ/ให้คำปรึกษาแก่บุคคลอื่นได้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มีผลการสอบภาษาอังกฤษจาก</a:t>
                      </a:r>
                      <a:r>
                        <a:rPr lang="th-TH" sz="1400" u="sng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ศูนย์การทดสอบที่ได้มาตรฐาน</a:t>
                      </a:r>
                      <a:endParaRPr lang="en-US" sz="900" u="sng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แฟ้มเอกสาร หลักฐานการพัฒนาตนเอง</a:t>
                      </a:r>
                      <a:endParaRPr lang="en-US" sz="9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0313" marR="50313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63650" y="1231697"/>
            <a:ext cx="23436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496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รายละเอียด</a:t>
            </a:r>
            <a:r>
              <a:rPr lang="th-TH" sz="2400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เพิ่มเติม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สำหรับ</a:t>
            </a:r>
            <a:r>
              <a:rPr lang="th-TH" sz="24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ข้อ 3.1 การพัฒนาตนเอง </a:t>
            </a:r>
            <a:r>
              <a:rPr lang="th-TH" sz="2400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การใช้ภาษาอังกฤษ และการใช้เทคโนโลยีสารสนเทศในการสื่อสาร ในระดับคุณภาพ </a:t>
            </a:r>
            <a:r>
              <a:rPr lang="en-US" sz="2400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1-5</a:t>
            </a:r>
            <a:endParaRPr lang="en-US" sz="1000" dirty="0"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60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58900"/>
              </p:ext>
            </p:extLst>
          </p:nvPr>
        </p:nvGraphicFramePr>
        <p:xfrm>
          <a:off x="251522" y="534149"/>
          <a:ext cx="8352925" cy="6179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195"/>
                <a:gridCol w="1193195"/>
                <a:gridCol w="1193195"/>
                <a:gridCol w="1193195"/>
                <a:gridCol w="1193195"/>
                <a:gridCol w="1193195"/>
                <a:gridCol w="1193755"/>
              </a:tblGrid>
              <a:tr h="928988">
                <a:tc gridSpan="7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105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การใช้เทคโนโลยีสารสนเทศ หมายถึง การประยุกต์ใช้คอมพิวเตอร์และอุปกรณ์โทรคมนาคม เพื่อจัดเก็บ ค้นหา ส่งผ่าน และจัดการข้อมูลเพื่อการประมวลผล</a:t>
                      </a:r>
                      <a:b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การประยุกต์ใช้วิธีการทางสถิติศาสตร์และคณิตศาสตร์เพื่อการตัดสินใจ ผ่านโปรแกรมคอมพิวเตอร์ นำมาใช้ประโยชน์ในการจัดการเรียนการสอน และการปฏิบัติงาน</a:t>
                      </a:r>
                      <a:b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ที่รับผิดชอบ</a:t>
                      </a:r>
                      <a:endParaRPr lang="en-US" sz="105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en-US" sz="105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105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หลักฐาน ร่องรอย</a:t>
                      </a:r>
                      <a:endParaRPr lang="en-US" sz="105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 anchor="ctr"/>
                </a:tc>
              </a:tr>
              <a:tr h="2380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ระดับ1</a:t>
                      </a:r>
                      <a:endParaRPr lang="en-US" sz="105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ระดับ2</a:t>
                      </a:r>
                      <a:endParaRPr lang="en-US" sz="105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ระดับ3</a:t>
                      </a:r>
                      <a:endParaRPr lang="en-US" sz="105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ระดับ4</a:t>
                      </a:r>
                      <a:endParaRPr lang="en-US" sz="105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 5</a:t>
                      </a:r>
                      <a:endParaRPr lang="en-US" sz="105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76028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2.การใช้เทคโนโลยีสารสนเทศ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spc="-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ใช้เทคโนโลยีสารสนเทศ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ในการค้นหาข้อมูล สืบค้น และเรียนรู้ข้อมูลใหม่ๆมาใช้ในการจัดการเรียน</a:t>
                      </a:r>
                      <a:r>
                        <a:rPr lang="th-TH" sz="1400" spc="-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การสอน/การปฏิบัติงาน</a:t>
                      </a:r>
                      <a:endParaRPr lang="en-US" sz="105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1400" spc="-5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ใช้โปรแกรมสำเร็จ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รูปช่วยในการประมวลผลการจัดการเรียนสอน</a:t>
                      </a:r>
                      <a:endParaRPr lang="en-US" sz="105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spc="-14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เทคโนโลยีสารสนเทศ</a:t>
                      </a:r>
                      <a:endParaRPr lang="th-TH" sz="1400" spc="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spc="-15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ในการค้นหาข้อมูล สืบค้น และเรียนรู้ข้อมูลใหม่ๆมาใช้ในการจัดการเรียนการสอน/การปฏิบัติงาน</a:t>
                      </a:r>
                      <a:endParaRPr lang="en-US" sz="105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1400" spc="-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ใช้โปรแกรมสำเร็จรูป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ช่วยในการประมวลผล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การจัดการเรียนสอน</a:t>
                      </a:r>
                      <a:endParaRPr lang="en-US" sz="105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ใช้โปรแกรมสำเร็จรูปในการสร้างสื่อการเรียนการสอน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spc="-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ใช้เทคโนโลยีสารสนเทศ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ในการค้นหาข้อมูล สืบค้น และเรียนรู้ข้อมูลใหม่ๆมาใช้ในการจัดการเรียนการสอน/การปฏิบัติงาน</a:t>
                      </a:r>
                      <a:endParaRPr lang="en-US" sz="105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ใช้โปรแกรมสำเร็จรูป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ช่วยในการประมวลผลการจัดการเรียนสอน</a:t>
                      </a:r>
                      <a:endParaRPr lang="en-US" sz="105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ใช้โปรแกรมสำเร็จรูป</a:t>
                      </a:r>
                      <a:r>
                        <a:rPr lang="th-TH" sz="1400" spc="-2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ในการสร้างสื่อการเรียน</a:t>
                      </a:r>
                      <a:r>
                        <a:rPr lang="th-TH" sz="1400" spc="-7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การสอนและ</a:t>
                      </a:r>
                      <a:r>
                        <a:rPr lang="th-TH" sz="1400" spc="-7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ใช้เทคโนโลยี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ช่วยในการจัดการเรียนการสอน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spc="-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ใช้เทคโนโลยีสารสนเทศ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ในการค้นหาข้อมูล สืบค้น และเรียนรู้ข้อมูลใหม่ๆมาใช้ในการจัดการเรียนการสอน/การปฏิบัติงาน</a:t>
                      </a:r>
                      <a:endParaRPr lang="en-US" sz="105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ใช้โปรแกรมสำเร็จรูป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ช่วยในการประมวลผลการจัดการเรียนสอน</a:t>
                      </a:r>
                      <a:endParaRPr lang="en-US" sz="105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ใช้โปรแกรมสำเร็จรูป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ในการสร้างสื่อการเรียนการสอนและใช้เทคโนโลยีช่วยในการจัดการเรียนการสอน</a:t>
                      </a:r>
                      <a:endParaRPr lang="en-US" sz="105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เป็นต้นแบบใ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นการใช้เทคโนโลยีช่วยในการจัดการเรียนการสอน</a:t>
                      </a:r>
                      <a:endParaRPr lang="en-US" sz="105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400" spc="-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ใช้เทคโนโลยีสารสนเทศ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ในการค้นหาข้อมูล สืบค้น และเรียนรู้ข้อมูลใหม่ๆมาใช้ในการจัดการเรียนการสอน/การปฏิบัติงาน</a:t>
                      </a:r>
                      <a:endParaRPr lang="en-US" sz="105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ใช้โปรแกรมสำเร็จรูป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ช่วยในการประมวลผลการจัดการเรียนสอน</a:t>
                      </a:r>
                      <a:endParaRPr lang="en-US" sz="105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14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ใช้โปรแกรมสำเร็จรูป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รูปในการสร้างสื่อการเรียนการสอนและใช้เทคโนโลยีช่วยในการจัดการเรียนการสอน</a:t>
                      </a:r>
                      <a:endParaRPr lang="en-US" sz="105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เป็นต้นแบบในการใช้เทคโนโลยีช่วยในการจัดการเรียนการสอน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และช่วยถ่ายทอดความรู้แก่เพื่อนครู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แฟ้มเอกสาร หลักฐานการพัฒนาตนเอง</a:t>
                      </a:r>
                      <a:endParaRPr lang="en-US" sz="105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41476" marR="414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0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3730" y="3627107"/>
            <a:ext cx="8954896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57911" y="625267"/>
            <a:ext cx="2287478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ด้านที่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1.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ด้าน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การจัดการเรียนการสอน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(8 ตัวชี้วัด)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คำบรรยายภาพแบบลูกศรขวา 2"/>
          <p:cNvSpPr/>
          <p:nvPr/>
        </p:nvSpPr>
        <p:spPr>
          <a:xfrm>
            <a:off x="203143" y="647451"/>
            <a:ext cx="1944216" cy="6152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0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 smtClean="0"/>
              <a:t>รายการประเมินสมรรถนะ</a:t>
            </a:r>
            <a:endParaRPr lang="th-TH" sz="18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59029" y="647451"/>
            <a:ext cx="2190616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ด้านการบริหารจัดการชั้นเรียน </a:t>
            </a:r>
            <a:endParaRPr lang="en-US" sz="1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(3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ตัวชี้วัด)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22296" y="625266"/>
            <a:ext cx="216024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ด้านการพัฒนาตนเองและพัฒนาวิชาชีพ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ตัวชี้วัด)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คำบรรยายภาพแบบลูกศรขวา 5"/>
          <p:cNvSpPr/>
          <p:nvPr/>
        </p:nvSpPr>
        <p:spPr>
          <a:xfrm>
            <a:off x="99960" y="1331818"/>
            <a:ext cx="1337124" cy="92637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81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ครูที่ทำการประเมิน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ตนเอง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มนมุมสี่เหลี่ยมผืนผ้าหนึ่งมุม 6"/>
          <p:cNvSpPr/>
          <p:nvPr/>
        </p:nvSpPr>
        <p:spPr>
          <a:xfrm>
            <a:off x="1437084" y="1316567"/>
            <a:ext cx="1864644" cy="623903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</a:rPr>
              <a:t>พนักงานราชการ(ครู</a:t>
            </a:r>
            <a:r>
              <a:rPr lang="th-TH" sz="1600" b="1" dirty="0" smtClean="0">
                <a:solidFill>
                  <a:schemeClr val="tx1"/>
                </a:solidFill>
              </a:rPr>
              <a:t>)/ 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ครู</a:t>
            </a:r>
            <a:r>
              <a:rPr lang="th-TH" sz="1600" b="1" dirty="0">
                <a:solidFill>
                  <a:schemeClr val="tx1"/>
                </a:solidFill>
              </a:rPr>
              <a:t>พิเศษ</a:t>
            </a:r>
            <a:r>
              <a:rPr lang="th-TH" sz="1600" b="1" dirty="0" smtClean="0">
                <a:solidFill>
                  <a:schemeClr val="tx1"/>
                </a:solidFill>
              </a:rPr>
              <a:t>สอน/ครูผู้ช่วย/ครู 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8" name="มนมุมสี่เหลี่ยมผืนผ้าหนึ่งมุม 7"/>
          <p:cNvSpPr/>
          <p:nvPr/>
        </p:nvSpPr>
        <p:spPr>
          <a:xfrm>
            <a:off x="3359755" y="1431706"/>
            <a:ext cx="1199274" cy="508764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</a:rPr>
              <a:t>ครูชำนาญการ </a:t>
            </a:r>
          </a:p>
        </p:txBody>
      </p:sp>
      <p:sp>
        <p:nvSpPr>
          <p:cNvPr id="9" name="มนมุมสี่เหลี่ยมผืนผ้าหนึ่งมุม 8"/>
          <p:cNvSpPr/>
          <p:nvPr/>
        </p:nvSpPr>
        <p:spPr>
          <a:xfrm>
            <a:off x="4673885" y="1408365"/>
            <a:ext cx="1299580" cy="508764"/>
          </a:xfrm>
          <a:prstGeom prst="round1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/>
              <a:t>ครูชำนาญการพิเศษ </a:t>
            </a:r>
          </a:p>
        </p:txBody>
      </p:sp>
      <p:sp>
        <p:nvSpPr>
          <p:cNvPr id="10" name="มนมุมสี่เหลี่ยมผืนผ้าหนึ่งมุม 9"/>
          <p:cNvSpPr/>
          <p:nvPr/>
        </p:nvSpPr>
        <p:spPr>
          <a:xfrm>
            <a:off x="6072620" y="1385024"/>
            <a:ext cx="1240068" cy="508764"/>
          </a:xfrm>
          <a:prstGeom prst="round1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/>
              <a:t>ครูเชี่ยวชาญ</a:t>
            </a:r>
          </a:p>
        </p:txBody>
      </p:sp>
      <p:sp>
        <p:nvSpPr>
          <p:cNvPr id="11" name="มนมุมสี่เหลี่ยมผืนผ้าหนึ่งมุม 10"/>
          <p:cNvSpPr/>
          <p:nvPr/>
        </p:nvSpPr>
        <p:spPr>
          <a:xfrm>
            <a:off x="7484742" y="1382003"/>
            <a:ext cx="1368152" cy="508764"/>
          </a:xfrm>
          <a:prstGeom prst="round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ครูเชี่ยวชาญพิเศษ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681500" y="2251733"/>
            <a:ext cx="13758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ทุกตัวชี้วัด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1-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คำบรรยายภาพแบบลูกศรขวา 12"/>
          <p:cNvSpPr/>
          <p:nvPr/>
        </p:nvSpPr>
        <p:spPr>
          <a:xfrm>
            <a:off x="81600" y="2351274"/>
            <a:ext cx="1337124" cy="980997"/>
          </a:xfrm>
          <a:prstGeom prst="rightArrowCallout">
            <a:avLst>
              <a:gd name="adj1" fmla="val 23194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เกณฑ์การประเมินที่กำหนด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267304" y="2273303"/>
            <a:ext cx="119927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-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3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ไม่ต่ำกว่าระดับ 2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694165" y="2251734"/>
            <a:ext cx="129958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ต่ำกว่าระดับ 3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2-</a:t>
            </a:r>
            <a:r>
              <a:rPr lang="en-US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endParaRPr lang="th-TH" sz="16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th-TH" sz="1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16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167469" y="2251733"/>
            <a:ext cx="1328566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ทุกตัวชี้วัด</a:t>
            </a:r>
            <a:endParaRPr lang="th-TH" sz="1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u="sng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2-3 </a:t>
            </a:r>
          </a:p>
          <a:p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1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ต่ำกว่าระดับ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16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668344" y="2245875"/>
            <a:ext cx="1368152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ทุกตัวชี้วัด</a:t>
            </a:r>
          </a:p>
          <a:p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u="sng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ไม่ต่ำกว่าระดับ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16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2 - 3  </a:t>
            </a:r>
          </a:p>
          <a:p>
            <a:r>
              <a:rPr lang="th-TH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ต่ำกว่าระดับ </a:t>
            </a:r>
            <a:r>
              <a:rPr lang="en-US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1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>
            <a:off x="4007749" y="1940470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คำบรรยายภาพแบบลูกศรขวา 22"/>
          <p:cNvSpPr/>
          <p:nvPr/>
        </p:nvSpPr>
        <p:spPr>
          <a:xfrm>
            <a:off x="120782" y="3651619"/>
            <a:ext cx="1328924" cy="72007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วิธีการประเมิน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518316" y="3704802"/>
            <a:ext cx="7518180" cy="61555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พิจารณารายละเอียดการประเมินสมรรถนะในระดับเกณฑ์คุณภาพที่กำหนดตามตำแหน่ง และ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ฐานะ แล้วมาเทียบกับสมรรถนะปัจจุบัน ว่า</a:t>
            </a:r>
            <a:r>
              <a:rPr lang="th-TH" sz="18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มีหรือไม่มี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สมรรถนะที่ทำให้เกิดงานตามระดับเกณฑ์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เกณฑ์คุณภาพที่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กำหนดในแต่ละตัวชี้วัด 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8776" y="44624"/>
            <a:ext cx="9100506" cy="43153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ตนเองและแผนพัฒนาตนเองรายบุคคล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ID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PLAN)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ครูสายงาน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สอน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สังกัด สอศ.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คำบรรยายภาพแบบลูกศรขวา 26"/>
          <p:cNvSpPr/>
          <p:nvPr/>
        </p:nvSpPr>
        <p:spPr>
          <a:xfrm>
            <a:off x="113730" y="4509120"/>
            <a:ext cx="1440160" cy="72008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</a:rPr>
              <a:t>ผลการประเมิน</a:t>
            </a:r>
            <a:endParaRPr lang="th-TH" sz="1800" dirty="0">
              <a:solidFill>
                <a:schemeClr val="tx1"/>
              </a:solidFill>
            </a:endParaRPr>
          </a:p>
        </p:txBody>
      </p:sp>
      <p:graphicFrame>
        <p:nvGraphicFramePr>
          <p:cNvPr id="31" name="ตาราง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52847"/>
              </p:ext>
            </p:extLst>
          </p:nvPr>
        </p:nvGraphicFramePr>
        <p:xfrm>
          <a:off x="1569650" y="4509120"/>
          <a:ext cx="74668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147"/>
                <a:gridCol w="3992699"/>
              </a:tblGrid>
              <a:tr h="222357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ผลการประเมินตัวชี้วัด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</a:rPr>
                        <a:t>ต่ำกว่า</a:t>
                      </a:r>
                      <a:r>
                        <a:rPr lang="th-TH" sz="1600" dirty="0" smtClean="0"/>
                        <a:t>เกณฑ์ที่กำหนด 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ผลการประเมินตัวชี้วัด</a:t>
                      </a:r>
                      <a:r>
                        <a:rPr lang="th-TH" sz="1600" dirty="0" smtClean="0">
                          <a:solidFill>
                            <a:srgbClr val="C00000"/>
                          </a:solidFill>
                        </a:rPr>
                        <a:t>ไม่ต่ำกว่า</a:t>
                      </a:r>
                      <a:r>
                        <a:rPr lang="th-TH" sz="1600" dirty="0" smtClean="0"/>
                        <a:t>เกณฑ์ที่กำหนด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ระบุความต้องการในการพัฒนาตนเอง</a:t>
                      </a:r>
                    </a:p>
                    <a:p>
                      <a:r>
                        <a:rPr lang="th-TH" sz="1600" dirty="0" smtClean="0"/>
                        <a:t>ให้มีสมรรถนะสูงขึ้นให้ถึงเกณฑ์ที่กำหนด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ระบุความต้องการในการพัฒนาตนเอง</a:t>
                      </a:r>
                    </a:p>
                    <a:p>
                      <a:r>
                        <a:rPr lang="th-TH" sz="1600" dirty="0" smtClean="0"/>
                        <a:t>ให้มีสมรรถนะสูงขึ้นในระดับต่อไป</a:t>
                      </a:r>
                      <a:endParaRPr lang="th-TH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ม้วนกระดาษแนวนอน 31"/>
          <p:cNvSpPr/>
          <p:nvPr/>
        </p:nvSpPr>
        <p:spPr>
          <a:xfrm>
            <a:off x="462850" y="5710944"/>
            <a:ext cx="8529366" cy="76470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ID PLAN :</a:t>
            </a:r>
            <a:r>
              <a:rPr lang="th-TH" sz="1800" dirty="0" smtClean="0">
                <a:solidFill>
                  <a:schemeClr val="tx1"/>
                </a:solidFill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</a:rPr>
              <a:t>จัดลำดับ</a:t>
            </a:r>
            <a:r>
              <a:rPr lang="th-TH" sz="1800" b="1" dirty="0">
                <a:solidFill>
                  <a:schemeClr val="tx1"/>
                </a:solidFill>
              </a:rPr>
              <a:t>ความสำคัญสมรรถนะที่ต้องการ</a:t>
            </a:r>
            <a:r>
              <a:rPr lang="th-TH" sz="1800" b="1" dirty="0" smtClean="0">
                <a:solidFill>
                  <a:schemeClr val="tx1"/>
                </a:solidFill>
              </a:rPr>
              <a:t>พัฒนา  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</a:rPr>
              <a:t>กำหนดรูปแบบ </a:t>
            </a:r>
            <a:r>
              <a:rPr lang="th-TH" sz="1800" b="1" dirty="0">
                <a:solidFill>
                  <a:schemeClr val="tx1"/>
                </a:solidFill>
              </a:rPr>
              <a:t>/ วิธีการพัฒนา </a:t>
            </a:r>
            <a:r>
              <a:rPr lang="th-TH" sz="1800" b="1" dirty="0" smtClean="0">
                <a:solidFill>
                  <a:schemeClr val="tx1"/>
                </a:solidFill>
              </a:rPr>
              <a:t> แหล่ง</a:t>
            </a:r>
            <a:r>
              <a:rPr lang="th-TH" sz="1800" b="1" dirty="0">
                <a:solidFill>
                  <a:schemeClr val="tx1"/>
                </a:solidFill>
              </a:rPr>
              <a:t>เรียนรู้ </a:t>
            </a:r>
            <a:r>
              <a:rPr lang="th-TH" sz="1800" b="1" dirty="0" smtClean="0">
                <a:solidFill>
                  <a:schemeClr val="tx1"/>
                </a:solidFill>
              </a:rPr>
              <a:t> ระยะเวลา</a:t>
            </a:r>
            <a:r>
              <a:rPr lang="th-TH" sz="1800" b="1" dirty="0">
                <a:solidFill>
                  <a:schemeClr val="tx1"/>
                </a:solidFill>
              </a:rPr>
              <a:t>ในเริ่มต้นและสิ้นสุดการ</a:t>
            </a:r>
            <a:r>
              <a:rPr lang="th-TH" sz="1800" b="1" dirty="0" smtClean="0">
                <a:solidFill>
                  <a:schemeClr val="tx1"/>
                </a:solidFill>
              </a:rPr>
              <a:t>พัฒนา</a:t>
            </a:r>
            <a:endParaRPr lang="th-TH" b="1" dirty="0"/>
          </a:p>
        </p:txBody>
      </p:sp>
      <p:sp>
        <p:nvSpPr>
          <p:cNvPr id="34" name="ลูกศรลง 33"/>
          <p:cNvSpPr/>
          <p:nvPr/>
        </p:nvSpPr>
        <p:spPr>
          <a:xfrm>
            <a:off x="4727533" y="5445224"/>
            <a:ext cx="54987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5" name="ลูกศรเชื่อมต่อแบบตรง 34"/>
          <p:cNvCxnSpPr/>
          <p:nvPr/>
        </p:nvCxnSpPr>
        <p:spPr>
          <a:xfrm>
            <a:off x="5308322" y="1934007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>
            <a:off x="6692654" y="1893788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>
            <a:off x="8163367" y="1893788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2369406" y="1940470"/>
            <a:ext cx="0" cy="31772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ปุ่มปฏิบัติการ: ไปข้างหน้าหรือถัดไป 18">
            <a:hlinkClick r:id="" action="ppaction://hlinkshowjump?jump=nextslide" highlightClick="1"/>
          </p:cNvPr>
          <p:cNvSpPr/>
          <p:nvPr/>
        </p:nvSpPr>
        <p:spPr>
          <a:xfrm>
            <a:off x="8435968" y="1037908"/>
            <a:ext cx="406176" cy="15730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ปุ่มปฏิบัติการ: ไปข้างหน้าหรือถัดไป 19">
            <a:hlinkClick r:id="rId3" action="ppaction://hlinksldjump" highlightClick="1"/>
          </p:cNvPr>
          <p:cNvSpPr/>
          <p:nvPr/>
        </p:nvSpPr>
        <p:spPr>
          <a:xfrm>
            <a:off x="1175251" y="3104300"/>
            <a:ext cx="261833" cy="2279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928992" cy="2654424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แบบประเมินตนเอง และแผนพัฒนาตนเองรายบุคคล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(ID PLAN)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ของครูสายงานสอน สังกัด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สอศ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1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แบบประเมินตนเอง</a:t>
            </a:r>
            <a:br>
              <a:rPr lang="th-TH" dirty="0" smtClean="0"/>
            </a:br>
            <a:r>
              <a:rPr lang="th-TH" sz="3600" dirty="0" smtClean="0"/>
              <a:t>ของครูสายงานสอน สังกัดสำนักงานคณะกรรมการการอาชีวศึกษา</a:t>
            </a:r>
            <a:endParaRPr lang="en-US" sz="27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0502"/>
            <a:ext cx="7453752" cy="4913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6368" y="155679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ปกด้านหน้า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ห้าเหลี่ยม 19"/>
          <p:cNvSpPr/>
          <p:nvPr/>
        </p:nvSpPr>
        <p:spPr>
          <a:xfrm rot="10800000">
            <a:off x="1866671" y="4944936"/>
            <a:ext cx="7277328" cy="181809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รูปห้าเหลี่ยม 18"/>
          <p:cNvSpPr/>
          <p:nvPr/>
        </p:nvSpPr>
        <p:spPr>
          <a:xfrm rot="10800000">
            <a:off x="1213060" y="1556792"/>
            <a:ext cx="7930939" cy="328030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9906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รายการในแบบประเมินตนเองและแผนพัฒนา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ตนเอง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รายบุคคล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ID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PLAN)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ครูสายงานสอน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สังกัด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สอศ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4000" dirty="0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26116" y="2348880"/>
            <a:ext cx="1992964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ตอนที่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endParaRPr lang="th-TH" sz="32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ข้อมูลเบื้องต้น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ลูกศรขวา 4"/>
          <p:cNvSpPr/>
          <p:nvPr/>
        </p:nvSpPr>
        <p:spPr>
          <a:xfrm>
            <a:off x="2987824" y="1570360"/>
            <a:ext cx="5976664" cy="3168352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ชื่อ-สกุล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ตำแหน่ง </a:t>
            </a:r>
            <a:r>
              <a:rPr lang="th-TH" sz="1800" b="1" kern="12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ฐานะ ระยะเวลาที่ดำรงตำแหน่ง ระยะเวลาการปฏิบัติงานรวม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วุฒิการศึกษา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แผนกวิชาที่สังกัด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สถานศึกษา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รายวิชาที่สอน และจำนวนชั่วโมง (ในปีการศึกษา)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งานสนับสนุนการเรียนรู้/ งานตอบสนองนโยบายและจุดเน้น / ภาระหน้าที่อื่นๆ 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ความสามารถพิเศษ 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การพัฒนาตัวเอง (ย้อนหลัง 1 ปีการศึกษา)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การฝึกอบรมและศึกษาดูงาน (ย้อนหลัง 1 ปีการศึกษา)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จุดมุ่งหมายของชีวิต/ เป้าหมายของการรับราชการ / เป้าหมายของสถานศึกษาที่คาดหวัง</a:t>
            </a:r>
            <a:endParaRPr lang="th-TH" sz="18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29152" y="4738712"/>
            <a:ext cx="2066211" cy="2015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323528" y="4849389"/>
            <a:ext cx="1795552" cy="165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5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ตอนที่ 2</a:t>
            </a:r>
          </a:p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การประเมินสมรรถนะ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0838" y="5376933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dirty="0"/>
              <a:t>ชี้แจงรายละเอียดวิธีการประเมิน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/>
              <a:t>เกณฑ์การประเมิน</a:t>
            </a:r>
          </a:p>
        </p:txBody>
      </p:sp>
    </p:spTree>
    <p:extLst>
      <p:ext uri="{BB962C8B-B14F-4D97-AF65-F5344CB8AC3E}">
        <p14:creationId xmlns:p14="http://schemas.microsoft.com/office/powerpoint/2010/main" val="16766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รูปห้าเหลี่ยม 16"/>
          <p:cNvSpPr/>
          <p:nvPr/>
        </p:nvSpPr>
        <p:spPr>
          <a:xfrm rot="10800000">
            <a:off x="2864877" y="4149080"/>
            <a:ext cx="5955594" cy="2310166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รูปห้าเหลี่ยม 15"/>
          <p:cNvSpPr/>
          <p:nvPr/>
        </p:nvSpPr>
        <p:spPr>
          <a:xfrm rot="10800000">
            <a:off x="2411759" y="1561996"/>
            <a:ext cx="6408712" cy="23944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28600"/>
            <a:ext cx="910850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รายการในแบบฟอร์มการประเมินตนเอง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และแผนพัฒนา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ตนเอง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รายบุคคล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ID </a:t>
            </a:r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>PLAN)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7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ครูสายงานสอน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สังกัด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สอศ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3600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07504" y="1556792"/>
            <a:ext cx="2757373" cy="23996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grpSp>
        <p:nvGrpSpPr>
          <p:cNvPr id="9" name="กลุ่ม 8"/>
          <p:cNvGrpSpPr/>
          <p:nvPr/>
        </p:nvGrpSpPr>
        <p:grpSpPr>
          <a:xfrm>
            <a:off x="114178" y="4221088"/>
            <a:ext cx="3593726" cy="2238158"/>
            <a:chOff x="941" y="2721025"/>
            <a:chExt cx="3557942" cy="2238158"/>
          </a:xfrm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941" y="2721025"/>
              <a:ext cx="3557942" cy="223815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สี่เหลี่ยมผืนผ้ามุมมน 4"/>
            <p:cNvSpPr/>
            <p:nvPr/>
          </p:nvSpPr>
          <p:spPr>
            <a:xfrm>
              <a:off x="110199" y="2830283"/>
              <a:ext cx="3339426" cy="2019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100" kern="1200" dirty="0" smtClean="0"/>
                <a:t>ตอนที่ </a:t>
              </a:r>
              <a:r>
                <a:rPr lang="en-US" sz="3100" dirty="0" smtClean="0"/>
                <a:t>4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100" kern="1200" dirty="0" smtClean="0"/>
                <a:t>แผนพัฒนาตนเองรายบุคคล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/>
                <a:t>(ทำแผนหลังประเมินตนเอง)</a:t>
              </a:r>
              <a:endParaRPr lang="th-TH" sz="2800" kern="1200" dirty="0"/>
            </a:p>
          </p:txBody>
        </p:sp>
      </p:grpSp>
      <p:sp>
        <p:nvSpPr>
          <p:cNvPr id="14" name="ลูกศรขวา 4"/>
          <p:cNvSpPr/>
          <p:nvPr/>
        </p:nvSpPr>
        <p:spPr>
          <a:xfrm>
            <a:off x="4293669" y="4351033"/>
            <a:ext cx="3821214" cy="17997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t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2600" kern="1200" dirty="0" smtClean="0">
                <a:solidFill>
                  <a:schemeClr val="bg1"/>
                </a:solidFill>
              </a:rPr>
              <a:t>แผนพัฒนาด้วยตนเอง</a:t>
            </a:r>
            <a:endParaRPr lang="th-TH" sz="2600" kern="1200" dirty="0">
              <a:solidFill>
                <a:schemeClr val="bg1"/>
              </a:solidFill>
            </a:endParaRP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2600" kern="1200" dirty="0" smtClean="0">
                <a:solidFill>
                  <a:schemeClr val="bg1"/>
                </a:solidFill>
              </a:rPr>
              <a:t>แผนพัฒนาตนเองร่วมกับบุคลลากรในสถานศึกษาและหน่วยงานภายนอก</a:t>
            </a:r>
            <a:endParaRPr lang="th-TH" sz="2600" kern="1200" dirty="0">
              <a:solidFill>
                <a:schemeClr val="bg1"/>
              </a:solidFill>
            </a:endParaRP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2600" kern="1200" dirty="0" smtClean="0">
                <a:solidFill>
                  <a:schemeClr val="bg1"/>
                </a:solidFill>
              </a:rPr>
              <a:t>แผนการขอรับการสนับสนุนจากหน่วยงาน </a:t>
            </a:r>
            <a:r>
              <a:rPr lang="th-TH" sz="1600" kern="1200" dirty="0" smtClean="0">
                <a:solidFill>
                  <a:schemeClr val="bg1"/>
                </a:solidFill>
              </a:rPr>
              <a:t>(สถานศึกษา/</a:t>
            </a:r>
            <a:r>
              <a:rPr lang="th-TH" sz="1600" kern="1200" dirty="0" err="1" smtClean="0">
                <a:solidFill>
                  <a:schemeClr val="bg1"/>
                </a:solidFill>
              </a:rPr>
              <a:t>อศจ</a:t>
            </a:r>
            <a:r>
              <a:rPr lang="th-TH" sz="1600" kern="1200" dirty="0" smtClean="0">
                <a:solidFill>
                  <a:schemeClr val="bg1"/>
                </a:solidFill>
              </a:rPr>
              <a:t>./สถาบัน/สอศ./อื่นๆ)</a:t>
            </a:r>
            <a:endParaRPr lang="th-TH" sz="1600" kern="1200" dirty="0">
              <a:solidFill>
                <a:schemeClr val="bg1"/>
              </a:solidFill>
            </a:endParaRPr>
          </a:p>
        </p:txBody>
      </p:sp>
      <p:sp>
        <p:nvSpPr>
          <p:cNvPr id="15" name="ลูกศรขวา 4"/>
          <p:cNvSpPr/>
          <p:nvPr/>
        </p:nvSpPr>
        <p:spPr>
          <a:xfrm>
            <a:off x="3923928" y="1607980"/>
            <a:ext cx="4704713" cy="17398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th-TH" sz="1600" b="1" u="sng" kern="1200" dirty="0">
              <a:solidFill>
                <a:srgbClr val="FF0000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600" b="1" kern="1200" dirty="0" smtClean="0">
                <a:solidFill>
                  <a:schemeClr val="tx1"/>
                </a:solidFill>
              </a:rPr>
              <a:t>แบบประเมินแบ่งตาม</a:t>
            </a:r>
            <a:r>
              <a:rPr lang="th-TH" sz="1600" b="1" kern="1200" dirty="0" err="1" smtClean="0">
                <a:solidFill>
                  <a:schemeClr val="tx1"/>
                </a:solidFill>
              </a:rPr>
              <a:t>วิทย</a:t>
            </a:r>
            <a:r>
              <a:rPr lang="th-TH" sz="1600" b="1" kern="1200" dirty="0" smtClean="0">
                <a:solidFill>
                  <a:schemeClr val="tx1"/>
                </a:solidFill>
              </a:rPr>
              <a:t>ฐานะเป็น 5 กลุ่ม </a:t>
            </a:r>
            <a:r>
              <a:rPr lang="th-TH" sz="1800" b="1" u="sng" kern="1200" dirty="0" smtClean="0">
                <a:solidFill>
                  <a:schemeClr val="tx1"/>
                </a:solidFill>
              </a:rPr>
              <a:t>ให้เลือกตามตำแหน่งและ</a:t>
            </a:r>
            <a:r>
              <a:rPr lang="th-TH" sz="1800" b="1" u="sng" kern="1200" dirty="0" err="1" smtClean="0">
                <a:solidFill>
                  <a:schemeClr val="tx1"/>
                </a:solidFill>
              </a:rPr>
              <a:t>วิทย</a:t>
            </a:r>
            <a:r>
              <a:rPr lang="th-TH" sz="1800" b="1" u="sng" kern="1200" dirty="0" smtClean="0">
                <a:solidFill>
                  <a:schemeClr val="tx1"/>
                </a:solidFill>
              </a:rPr>
              <a:t>ฐานะ</a:t>
            </a:r>
            <a:endParaRPr lang="th-TH" sz="1800" b="1" u="sng" kern="1200" dirty="0">
              <a:solidFill>
                <a:schemeClr val="tx1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600" b="1" kern="1200" dirty="0" smtClean="0">
                <a:solidFill>
                  <a:schemeClr val="tx1"/>
                </a:solidFill>
              </a:rPr>
              <a:t>แบบประเมินจะระบุระดับสมรรถนะตามเกณฑ์คุณภาพที่กำหนด ตามแต่ละ</a:t>
            </a:r>
            <a:r>
              <a:rPr lang="th-TH" sz="1600" b="1" kern="1200" dirty="0" err="1" smtClean="0">
                <a:solidFill>
                  <a:schemeClr val="tx1"/>
                </a:solidFill>
              </a:rPr>
              <a:t>วิทย</a:t>
            </a:r>
            <a:r>
              <a:rPr lang="th-TH" sz="1600" b="1" kern="1200" dirty="0" smtClean="0">
                <a:solidFill>
                  <a:schemeClr val="tx1"/>
                </a:solidFill>
              </a:rPr>
              <a:t>ฐานะ</a:t>
            </a:r>
            <a:endParaRPr lang="th-TH" sz="1600" b="1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</a:rPr>
              <a:t>ประเมินสมรรถนะปัจจุบันว่า </a:t>
            </a:r>
            <a:r>
              <a:rPr lang="th-TH" sz="2000" b="1" u="sng" kern="1200" dirty="0" smtClean="0">
                <a:solidFill>
                  <a:schemeClr val="tx1"/>
                </a:solidFill>
              </a:rPr>
              <a:t>มี</a:t>
            </a:r>
            <a:r>
              <a:rPr lang="th-TH" sz="2000" b="1" kern="1200" dirty="0" smtClean="0">
                <a:solidFill>
                  <a:schemeClr val="tx1"/>
                </a:solidFill>
              </a:rPr>
              <a:t> หรือ </a:t>
            </a:r>
            <a:r>
              <a:rPr lang="th-TH" sz="2000" b="1" u="sng" kern="1200" dirty="0" smtClean="0">
                <a:solidFill>
                  <a:schemeClr val="tx1"/>
                </a:solidFill>
              </a:rPr>
              <a:t>ไม่มี </a:t>
            </a:r>
            <a:r>
              <a:rPr lang="th-TH" sz="2000" b="1" kern="1200" dirty="0" smtClean="0">
                <a:solidFill>
                  <a:schemeClr val="tx1"/>
                </a:solidFill>
              </a:rPr>
              <a:t>(มีแต่ไม่ครบเกณฑ์) </a:t>
            </a:r>
            <a:endParaRPr lang="th-TH" sz="2000" b="1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</a:rPr>
              <a:t>ระบุหลักฐาน / ร่องรอย</a:t>
            </a:r>
            <a:endParaRPr lang="th-TH" sz="1800" b="1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1800" b="1" kern="1200" dirty="0" smtClean="0">
                <a:solidFill>
                  <a:schemeClr val="tx1"/>
                </a:solidFill>
              </a:rPr>
              <a:t>ระบุความต้องการในการพัฒนาตนเองเพื่อให้มีสมรรถนะสูงขึ้น</a:t>
            </a:r>
            <a:endParaRPr lang="th-TH" sz="1800" b="1" kern="1200" dirty="0">
              <a:solidFill>
                <a:schemeClr val="tx1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th-TH" sz="1600" b="1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4535" y="1800882"/>
            <a:ext cx="2547265" cy="171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100" dirty="0"/>
              <a:t>ตอนที่ 3</a:t>
            </a: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100" dirty="0"/>
              <a:t>รายการประเมิน</a:t>
            </a: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100" dirty="0"/>
              <a:t>(3 ด้าน 13 ตัวชี้วัด)</a:t>
            </a:r>
          </a:p>
        </p:txBody>
      </p:sp>
    </p:spTree>
    <p:extLst>
      <p:ext uri="{BB962C8B-B14F-4D97-AF65-F5344CB8AC3E}">
        <p14:creationId xmlns:p14="http://schemas.microsoft.com/office/powerpoint/2010/main" val="1301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>
          <a:xfrm>
            <a:off x="755576" y="2743200"/>
            <a:ext cx="7739137" cy="1673225"/>
          </a:xfrm>
        </p:spPr>
        <p:txBody>
          <a:bodyPr>
            <a:noAutofit/>
          </a:bodyPr>
          <a:lstStyle/>
          <a:p>
            <a:pPr algn="ctr"/>
            <a:r>
              <a:rPr lang="th-TH" sz="8000" b="1" i="1" dirty="0" smtClean="0"/>
              <a:t>สร้างความรู้</a:t>
            </a:r>
            <a:r>
              <a:rPr lang="th-TH" sz="8000" b="1" i="1" dirty="0"/>
              <a:t>ความเข้าใจ</a:t>
            </a:r>
            <a:endParaRPr lang="th-TH" sz="80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600" dirty="0" smtClean="0"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en-US" sz="6600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6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13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2"/>
          </a:solidFill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แผนพัฒนาตนเองรายบุคคล</a:t>
            </a:r>
            <a:b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Individual Development Plan: ID PLAN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09008082"/>
              </p:ext>
            </p:extLst>
          </p:nvPr>
        </p:nvGraphicFramePr>
        <p:xfrm>
          <a:off x="1691680" y="1700809"/>
          <a:ext cx="7128792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700808"/>
            <a:ext cx="1800200" cy="37856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ส่วนประกอบ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แผนพัฒนาตนเองรายบุคคล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97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แบบประเมินตนเอง</a:t>
            </a:r>
            <a:br>
              <a:rPr lang="th-TH" dirty="0" smtClean="0"/>
            </a:br>
            <a:r>
              <a:rPr lang="th-TH" sz="3600" dirty="0" smtClean="0"/>
              <a:t>ของครูสายงานสอน สังกัดสำนักงานคณะกรรมการการอาชีวศึกษา</a:t>
            </a:r>
            <a:endParaRPr lang="en-US" sz="27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93104"/>
            <a:ext cx="8141953" cy="4541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4384" y="152027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ตอนที่ 1 ข้อมูลเบื้องต้น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แบบประเมินตนเอง</a:t>
            </a:r>
            <a:br>
              <a:rPr lang="th-TH" dirty="0" smtClean="0"/>
            </a:br>
            <a:r>
              <a:rPr lang="th-TH" sz="3600" dirty="0" smtClean="0"/>
              <a:t>ของครูสายงานสอน สังกัดสำนักงานคณะกรรมการการอาชีวศึกษา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3139936" y="14484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C00000"/>
                </a:solidFill>
              </a:rPr>
              <a:t>ตอนที่ 1 ข้อมูลเบื้องต้น</a:t>
            </a:r>
            <a:endParaRPr lang="th-TH" sz="2400" dirty="0">
              <a:solidFill>
                <a:srgbClr val="C0000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7" y="1910081"/>
            <a:ext cx="7921438" cy="43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แบบประเมินตนเอง</a:t>
            </a:r>
            <a:br>
              <a:rPr lang="th-TH" dirty="0" smtClean="0"/>
            </a:br>
            <a:r>
              <a:rPr lang="th-TH" sz="3600" dirty="0" smtClean="0"/>
              <a:t>ของครูสายงานสอน สังกัดสำนักงานคณะกรรมการการอาชีวศึกษา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3108960" y="148478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ตอนที่ 1 ข้อมูลเบื้องต้น</a:t>
            </a:r>
            <a:endParaRPr lang="th-TH" dirty="0">
              <a:solidFill>
                <a:srgbClr val="C00000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" y="2204864"/>
            <a:ext cx="9121408" cy="38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แบบประเมินตนเอง</a:t>
            </a:r>
            <a:br>
              <a:rPr lang="th-TH" dirty="0" smtClean="0"/>
            </a:br>
            <a:r>
              <a:rPr lang="th-TH" sz="3600" dirty="0" smtClean="0"/>
              <a:t>ของครูสายงานสอน สังกัดสำนักงานคณะกรรมการการอาชีวศึกษา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3108960" y="1484784"/>
            <a:ext cx="347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ตอนที่ 2 การประเมินสมรรถนะ</a:t>
            </a:r>
            <a:endParaRPr lang="th-TH" dirty="0">
              <a:solidFill>
                <a:srgbClr val="C0000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" y="1887767"/>
            <a:ext cx="9144000" cy="160549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878497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แบบประเมินตนเอง</a:t>
            </a:r>
            <a:br>
              <a:rPr lang="th-TH" dirty="0" smtClean="0"/>
            </a:br>
            <a:r>
              <a:rPr lang="th-TH" sz="3600" dirty="0" smtClean="0"/>
              <a:t>ของครูสายงานสอน สังกัดสำนักงานคณะกรรมการการอาชีวศึกษา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144379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ตอนที่ 3 รายการที่ประเมิน</a:t>
            </a:r>
            <a:endParaRPr lang="th-TH" dirty="0">
              <a:solidFill>
                <a:srgbClr val="C00000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" y="1796380"/>
            <a:ext cx="9079984" cy="48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แผนพัฒนาตนเองรายบุคคล (</a:t>
            </a:r>
            <a:r>
              <a:rPr lang="en-US" dirty="0" smtClean="0"/>
              <a:t>ID PLAN)</a:t>
            </a:r>
            <a:br>
              <a:rPr lang="en-US" dirty="0" smtClean="0"/>
            </a:br>
            <a:r>
              <a:rPr lang="th-TH" sz="3600" dirty="0" smtClean="0"/>
              <a:t>ของครูสายงานสอน สังกัดสำนักงานคณะกรรมการการอาชีวศึกษา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45042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ตอนที่ 4 แผนพัฒนาตนเองรายบุคคล </a:t>
            </a:r>
            <a:endParaRPr lang="th-TH" dirty="0">
              <a:solidFill>
                <a:srgbClr val="C00000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แผนพัฒนาตนเองรายบุคคล (</a:t>
            </a:r>
            <a:r>
              <a:rPr lang="en-US" dirty="0" smtClean="0"/>
              <a:t>ID PLAN)</a:t>
            </a:r>
            <a:br>
              <a:rPr lang="en-US" dirty="0" smtClean="0"/>
            </a:br>
            <a:r>
              <a:rPr lang="th-TH" sz="3600" dirty="0" smtClean="0"/>
              <a:t>ของครูสายงานสอน สังกัดสำนักงานคณะกรรมการการอาชีวศึกษา</a:t>
            </a:r>
            <a:endParaRPr lang="en-US" sz="27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9" y="1561125"/>
            <a:ext cx="9144000" cy="527779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23529" y="3429001"/>
            <a:ext cx="8496944" cy="7710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95536" y="3429000"/>
            <a:ext cx="842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00B050"/>
                </a:solidFill>
                <a:ea typeface="Times New Roman"/>
                <a:cs typeface="TH SarabunPSK"/>
              </a:rPr>
              <a:t>แผนการพัฒนาตนเองร่วมกับบุคลากรภายในสถานศึกษา และหน่วยงานภายนอก </a:t>
            </a:r>
            <a:r>
              <a:rPr lang="th-TH" sz="2000" dirty="0" smtClean="0">
                <a:solidFill>
                  <a:srgbClr val="FF0000"/>
                </a:solidFill>
                <a:ea typeface="Times New Roman"/>
                <a:cs typeface="TH SarabunPSK"/>
              </a:rPr>
              <a:t>หมายถึง </a:t>
            </a:r>
            <a:r>
              <a:rPr lang="th-TH" sz="2000" dirty="0">
                <a:solidFill>
                  <a:srgbClr val="FF0000"/>
                </a:solidFill>
                <a:ea typeface="Times New Roman"/>
                <a:cs typeface="TH SarabunPSK"/>
              </a:rPr>
              <a:t>การพัฒนาตนเองโดยศึกษาเรียนรู้จากผู้บังคับบัญชา เพื่อนร่วมงาน ทั้งในสถานศึกษา และหรือหน่วยงาน</a:t>
            </a:r>
            <a:r>
              <a:rPr lang="th-TH" sz="2000" dirty="0" smtClean="0">
                <a:solidFill>
                  <a:srgbClr val="FF0000"/>
                </a:solidFill>
                <a:ea typeface="Times New Roman"/>
                <a:cs typeface="TH SarabunPSK"/>
              </a:rPr>
              <a:t>ภายนอกที่</a:t>
            </a:r>
            <a:r>
              <a:rPr lang="th-TH" sz="2000" dirty="0">
                <a:solidFill>
                  <a:srgbClr val="FF0000"/>
                </a:solidFill>
                <a:ea typeface="Times New Roman"/>
                <a:cs typeface="TH SarabunPSK"/>
              </a:rPr>
              <a:t>ให้คำปรึกษา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แผนพัฒนาตนเองรายบุคคล (</a:t>
            </a:r>
            <a:r>
              <a:rPr lang="en-US" dirty="0" smtClean="0"/>
              <a:t>ID PLAN)</a:t>
            </a:r>
            <a:br>
              <a:rPr lang="en-US" dirty="0" smtClean="0"/>
            </a:br>
            <a:r>
              <a:rPr lang="th-TH" sz="3600" dirty="0" smtClean="0"/>
              <a:t>ของครูสายงานสอน สังกัดสำนักงานคณะกรรมการการอาชีวศึกษา</a:t>
            </a:r>
            <a:endParaRPr lang="en-US" sz="27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73557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719572" y="3559552"/>
            <a:ext cx="770485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>
                <a:solidFill>
                  <a:srgbClr val="0070C0"/>
                </a:solidFill>
                <a:ea typeface="Times New Roman"/>
                <a:cs typeface="TH SarabunPSK"/>
              </a:rPr>
              <a:t>แผนการขอรับการสนับสนุนการพัฒนาจากหน่วยงาน </a:t>
            </a:r>
            <a:r>
              <a:rPr lang="th-TH" sz="2000" dirty="0">
                <a:solidFill>
                  <a:srgbClr val="FF0000"/>
                </a:solidFill>
                <a:ea typeface="Times New Roman"/>
                <a:cs typeface="TH SarabunPSK"/>
              </a:rPr>
              <a:t>หมายถึง การพัฒนาตนเองที่ไม่สามารถดำเนินการด้วยตนเอง และร่วมกับบุคลากรภายในสถานศึกษา และหน่วยงานภายนอกแล้ว จำเป็นต้องขอรับการสนับสนุนการพัฒนาจากสถานศึกษา และหน่วยงานส่วนกลาง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แผนพัฒนาตนเองรายบุคคล (</a:t>
            </a:r>
            <a:r>
              <a:rPr lang="en-US" dirty="0" smtClean="0"/>
              <a:t>ID PLAN)</a:t>
            </a:r>
            <a:br>
              <a:rPr lang="en-US" dirty="0" smtClean="0"/>
            </a:br>
            <a:r>
              <a:rPr lang="th-TH" sz="3600" dirty="0" smtClean="0"/>
              <a:t>ของครูสายงานสอน สังกัดสำนักงานคณะกรรมการการอาชีวศึกษา</a:t>
            </a:r>
            <a:endParaRPr lang="en-US" sz="2700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40975"/>
            <a:ext cx="8750938" cy="531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14641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สถานศึกษาพิจารณา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i="1" dirty="0" smtClean="0"/>
              <a:t>สร้างความรู้ความเข้าใจ</a:t>
            </a:r>
            <a:endParaRPr lang="th-TH" sz="5400" b="1" i="1" dirty="0"/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2763450054"/>
              </p:ext>
            </p:extLst>
          </p:nvPr>
        </p:nvGraphicFramePr>
        <p:xfrm>
          <a:off x="121230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ตัวแทนเนื้อหา 3"/>
          <p:cNvSpPr txBox="1">
            <a:spLocks/>
          </p:cNvSpPr>
          <p:nvPr/>
        </p:nvSpPr>
        <p:spPr>
          <a:xfrm>
            <a:off x="323528" y="5157192"/>
            <a:ext cx="2333064" cy="1499736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ทุกปีๆ ละ 1 ครั้งและต่อเนื่องทุกปี 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8" y="1556792"/>
            <a:ext cx="1629007" cy="2304256"/>
          </a:xfrm>
          <a:prstGeom prst="rect">
            <a:avLst/>
          </a:prstGeom>
        </p:spPr>
      </p:pic>
      <p:cxnSp>
        <p:nvCxnSpPr>
          <p:cNvPr id="13" name="ตัวเชื่อมต่อโค้ง 12"/>
          <p:cNvCxnSpPr/>
          <p:nvPr/>
        </p:nvCxnSpPr>
        <p:spPr>
          <a:xfrm rot="10800000">
            <a:off x="1809586" y="3342058"/>
            <a:ext cx="432049" cy="253381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ตัวเชื่อมต่อโค้ง 1026"/>
          <p:cNvCxnSpPr/>
          <p:nvPr/>
        </p:nvCxnSpPr>
        <p:spPr>
          <a:xfrm>
            <a:off x="6231760" y="3692239"/>
            <a:ext cx="428472" cy="337618"/>
          </a:xfrm>
          <a:prstGeom prst="curvedConnector3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049962066"/>
              </p:ext>
            </p:extLst>
          </p:nvPr>
        </p:nvGraphicFramePr>
        <p:xfrm>
          <a:off x="5704512" y="1358803"/>
          <a:ext cx="3768080" cy="251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ปุ่มปฏิบัติการ: ไปข้างหน้าหรือถัดไป 5">
            <a:hlinkClick r:id="rId14" action="ppaction://hlinksldjump" highlightClick="1"/>
          </p:cNvPr>
          <p:cNvSpPr/>
          <p:nvPr/>
        </p:nvSpPr>
        <p:spPr>
          <a:xfrm>
            <a:off x="6159752" y="4149080"/>
            <a:ext cx="432048" cy="28803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ปุ่มปฏิบัติการ: ไปข้างหน้าหรือถัดไป 6">
            <a:hlinkClick r:id="rId15" action="ppaction://hlinksldjump" highlightClick="1"/>
          </p:cNvPr>
          <p:cNvSpPr/>
          <p:nvPr/>
        </p:nvSpPr>
        <p:spPr>
          <a:xfrm>
            <a:off x="6231760" y="1830368"/>
            <a:ext cx="288032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4" name="ไดอะแกรม 13"/>
          <p:cNvGraphicFramePr/>
          <p:nvPr>
            <p:extLst>
              <p:ext uri="{D42A27DB-BD31-4B8C-83A1-F6EECF244321}">
                <p14:modId xmlns:p14="http://schemas.microsoft.com/office/powerpoint/2010/main" val="3152493166"/>
              </p:ext>
            </p:extLst>
          </p:nvPr>
        </p:nvGraphicFramePr>
        <p:xfrm>
          <a:off x="6614496" y="3717032"/>
          <a:ext cx="223224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1" name="แผนผังลําดับงาน: กระบวนการสำรอง 10"/>
          <p:cNvSpPr/>
          <p:nvPr/>
        </p:nvSpPr>
        <p:spPr>
          <a:xfrm>
            <a:off x="3707904" y="5777880"/>
            <a:ext cx="3384375" cy="879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การพัฒนาครูตรงกับความต้องการ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เป็นระบบ ทั่วถึง ต่อเนื่องและเชื่อมโยงกัน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ส่งผลต่อคุณภาพผู้เรียน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" name="ตัวเชื่อมต่อโค้ง 17"/>
          <p:cNvCxnSpPr/>
          <p:nvPr/>
        </p:nvCxnSpPr>
        <p:spPr>
          <a:xfrm rot="16200000" flipH="1">
            <a:off x="5622962" y="5330366"/>
            <a:ext cx="490364" cy="288032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โค้ง 21"/>
          <p:cNvCxnSpPr/>
          <p:nvPr/>
        </p:nvCxnSpPr>
        <p:spPr>
          <a:xfrm rot="10800000" flipV="1">
            <a:off x="2656592" y="5661248"/>
            <a:ext cx="763280" cy="116632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โค้ง 7"/>
          <p:cNvCxnSpPr/>
          <p:nvPr/>
        </p:nvCxnSpPr>
        <p:spPr>
          <a:xfrm>
            <a:off x="4932040" y="2024844"/>
            <a:ext cx="1299720" cy="468052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7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>
          <a:xfrm>
            <a:off x="107504" y="2743200"/>
            <a:ext cx="8928992" cy="2197967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ครูเสนอการ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ประเมินตนเองและแผนพัฒนาตนเองรายบุคคล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ID PLAN)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ให้ผอ.สถานศึกษาพิจารณาให้ความเห็น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en-US" sz="540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en-US" sz="5400" dirty="0" smtClean="0">
                <a:latin typeface="TH SarabunPSK" pitchFamily="34" charset="-34"/>
                <a:cs typeface="TH SarabunPSK" pitchFamily="34" charset="-34"/>
              </a:rPr>
              <a:t> 5</a:t>
            </a:r>
            <a:endParaRPr lang="th-TH" sz="5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66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>
          <a:xfrm>
            <a:off x="323528" y="2743200"/>
            <a:ext cx="8712968" cy="3422104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ครูบันทึกข้อมูลการประเมินตนเอง</a:t>
            </a:r>
          </a:p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และการจัดทำแผนพัฒนาตนเอง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(ID PLAN)</a:t>
            </a: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ลงในระบบฐานข้อมูลของ </a:t>
            </a:r>
            <a:r>
              <a:rPr lang="th-TH" sz="4800" b="1" dirty="0" err="1" smtClean="0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ขั้นตอนที่ 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23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>
          <a:xfrm>
            <a:off x="467544" y="2996952"/>
            <a:ext cx="8424936" cy="1673225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สถานศึกษาจัดทำแผนพัฒนาบุคลากรของสถานศึกษา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28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9424" cy="968152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การจัดแผนพัฒนา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บุคลากรของ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endParaRPr lang="th-TH" sz="4800" dirty="0"/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471106" y="2420888"/>
            <a:ext cx="7505583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เพื่อส่งเสริมสนับสนุนให้ครูในสถานศึกษาได้รับการพัฒนาให้เป็นตาม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แผนพัฒนาตนเองรายบุคคล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ID PLAN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ที่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กำหนด</a:t>
            </a: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521664" y="5229200"/>
            <a:ext cx="7404466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เพื่อขอรับการสนับสนุนในการพัฒนาครูกับหน่วยงานในระดับ 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อศจ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สถาบันการอาชีวศึกษา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สอ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โดย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คลื่น 8"/>
          <p:cNvSpPr/>
          <p:nvPr/>
        </p:nvSpPr>
        <p:spPr>
          <a:xfrm>
            <a:off x="107504" y="1649264"/>
            <a:ext cx="1440160" cy="648072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</p:txBody>
      </p:sp>
      <p:sp>
        <p:nvSpPr>
          <p:cNvPr id="10" name="แผนผังลําดับงาน: กระบวนการสำรอง 9"/>
          <p:cNvSpPr/>
          <p:nvPr/>
        </p:nvSpPr>
        <p:spPr>
          <a:xfrm>
            <a:off x="476826" y="3789040"/>
            <a:ext cx="7438604" cy="13681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เพื่อกำหนดการดำเนินการพัฒนาครูที่ชัดเจนในส่วนที่สถานศึกษา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ต้องดำเนินการพัฒนาครูในการตอบสนองกลยุทธ์ของสถานศึกษา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เป็นการเฉพาะหรือจุดเน้นของสถานศึกษา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83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ครูดำเนินการพัฒนาตนเองตามแผน 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ID PLAN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60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การพัฒนาตนเองตามแผน 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ID PLAN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139952" y="1700808"/>
            <a:ext cx="489654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พัฒนาตามแผนที่กำหนดใน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ID PLAN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ต้องเข้ารับการพัฒนาในหลักสูตรที่สถาบันคุรุพัฒนารับรอง</a:t>
            </a:r>
            <a:r>
              <a:rPr lang="th-TH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ไม่น้อยกว่า </a:t>
            </a:r>
            <a:r>
              <a:rPr lang="en-US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ชั่วโมง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ต่อปี</a:t>
            </a:r>
          </a:p>
        </p:txBody>
      </p:sp>
      <p:sp>
        <p:nvSpPr>
          <p:cNvPr id="10" name="คำบรรยายภาพแบบลูกศรขวา 9"/>
          <p:cNvSpPr/>
          <p:nvPr/>
        </p:nvSpPr>
        <p:spPr>
          <a:xfrm>
            <a:off x="251520" y="1700808"/>
            <a:ext cx="3744416" cy="151216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u="sng" dirty="0">
                <a:latin typeface="TH SarabunPSK" pitchFamily="34" charset="-34"/>
                <a:cs typeface="TH SarabunPSK" pitchFamily="34" charset="-34"/>
              </a:rPr>
              <a:t>นำไปใช้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ในการขอมีและเลื่อน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ฐานะ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4211960" y="4302740"/>
            <a:ext cx="4824536" cy="1348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พัฒนาตามแผนที่กำหนดใน 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ID PLAN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คำบรรยายภาพแบบลูกศรขวา 12"/>
          <p:cNvSpPr/>
          <p:nvPr/>
        </p:nvSpPr>
        <p:spPr>
          <a:xfrm>
            <a:off x="217880" y="4221088"/>
            <a:ext cx="3744416" cy="151216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82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ไม่นำไปใช้</a:t>
            </a:r>
            <a:endParaRPr lang="th-TH" sz="4000" b="1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ในการขอมีและเลื่อน</a:t>
            </a:r>
            <a:r>
              <a:rPr lang="th-TH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ฐานะ</a:t>
            </a:r>
          </a:p>
        </p:txBody>
      </p:sp>
    </p:spTree>
    <p:extLst>
      <p:ext uri="{BB962C8B-B14F-4D97-AF65-F5344CB8AC3E}">
        <p14:creationId xmlns:p14="http://schemas.microsoft.com/office/powerpoint/2010/main" val="4602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>
          <a:xfrm>
            <a:off x="323528" y="3140968"/>
            <a:ext cx="8712968" cy="1673225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รายงานผลให้ 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ผอ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สถานศึกษาทราบและลงนามรับรอง</a:t>
            </a:r>
          </a:p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พร้อมทั้งบันทึกการพัฒนา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en-US" sz="6600" b="1" dirty="0" smtClean="0">
                <a:latin typeface="TH SarabunPSK" pitchFamily="34" charset="-34"/>
                <a:cs typeface="TH SarabunPSK" pitchFamily="34" charset="-34"/>
              </a:rPr>
              <a:t>9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ครูรายงานผลและบันทึกข้อมูล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07309"/>
              </p:ext>
            </p:extLst>
          </p:nvPr>
        </p:nvGraphicFramePr>
        <p:xfrm>
          <a:off x="179512" y="1556792"/>
          <a:ext cx="201622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1008112">
                <a:tc>
                  <a:txBody>
                    <a:bodyPr/>
                    <a:lstStyle/>
                    <a:p>
                      <a:r>
                        <a:rPr lang="th-TH" sz="4400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นำไปใช้</a:t>
                      </a:r>
                    </a:p>
                    <a:p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ในการขอมีและเลื่อน</a:t>
                      </a:r>
                      <a:r>
                        <a:rPr lang="th-TH" sz="32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ฐานะ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86289"/>
              </p:ext>
            </p:extLst>
          </p:nvPr>
        </p:nvGraphicFramePr>
        <p:xfrm>
          <a:off x="6372200" y="1547624"/>
          <a:ext cx="259228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4400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ไม่นำไปใช้</a:t>
                      </a:r>
                      <a:endParaRPr lang="th-TH" sz="3200" u="none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ในการขอมีและเลื่อน</a:t>
                      </a:r>
                      <a:r>
                        <a:rPr lang="th-TH" sz="32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83664"/>
              </p:ext>
            </p:extLst>
          </p:nvPr>
        </p:nvGraphicFramePr>
        <p:xfrm>
          <a:off x="1515016" y="3817600"/>
          <a:ext cx="597666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4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บันทึกในแฟ้มสะสมผลงาน(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Portfolio)</a:t>
                      </a:r>
                      <a:endParaRPr lang="th-TH" sz="4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บันทึกลงในระบบฐานข้อมูล</a:t>
                      </a:r>
                      <a:r>
                        <a:rPr lang="th-TH" sz="4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ของส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สอ</a:t>
                      </a:r>
                      <a:r>
                        <a:rPr lang="en-US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sz="4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บันทึกลง</a:t>
                      </a:r>
                      <a:r>
                        <a:rPr lang="th-TH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logbook </a:t>
                      </a:r>
                      <a:r>
                        <a:rPr lang="th-TH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(ขอ</a:t>
                      </a:r>
                      <a:r>
                        <a:rPr lang="th-TH" sz="40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งกคศ</a:t>
                      </a:r>
                      <a:r>
                        <a:rPr lang="en-US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.)</a:t>
                      </a:r>
                      <a:endParaRPr lang="th-TH" sz="4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8" name="ตัวเชื่อมต่อตรง 7"/>
          <p:cNvCxnSpPr/>
          <p:nvPr/>
        </p:nvCxnSpPr>
        <p:spPr>
          <a:xfrm>
            <a:off x="755576" y="3284984"/>
            <a:ext cx="0" cy="230425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755576" y="558924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755576" y="479715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755576" y="422108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8172400" y="3284984"/>
            <a:ext cx="0" cy="15841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H="1">
            <a:off x="7524328" y="4869160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flipH="1">
            <a:off x="7524328" y="4221088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990600"/>
          </a:xfrm>
        </p:spPr>
        <p:txBody>
          <a:bodyPr>
            <a:normAutofit/>
          </a:bodyPr>
          <a:lstStyle/>
          <a:p>
            <a:pPr algn="ctr"/>
            <a:r>
              <a:rPr lang="th-TH" dirty="0" smtClean="0"/>
              <a:t>บันทึกข้อมูลการพัฒนาลง </a:t>
            </a:r>
            <a:r>
              <a:rPr lang="en-US" dirty="0"/>
              <a:t>logbook (</a:t>
            </a:r>
            <a:r>
              <a:rPr lang="th-TH" dirty="0"/>
              <a:t>ขอ</a:t>
            </a:r>
            <a:r>
              <a:rPr lang="th-TH" dirty="0" smtClean="0"/>
              <a:t>งก.ค.ศ.</a:t>
            </a:r>
            <a:r>
              <a:rPr lang="th-TH" dirty="0"/>
              <a:t>)</a:t>
            </a:r>
          </a:p>
        </p:txBody>
      </p:sp>
      <p:sp>
        <p:nvSpPr>
          <p:cNvPr id="3" name="สี่เหลี่ยมผืนผ้า 2">
            <a:hlinkClick r:id="rId2" action="ppaction://hlinkfile"/>
          </p:cNvPr>
          <p:cNvSpPr/>
          <p:nvPr/>
        </p:nvSpPr>
        <p:spPr>
          <a:xfrm>
            <a:off x="107504" y="242088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/>
              <a:t>การบันทึกข้อมูลการพัฒนาลงใน</a:t>
            </a:r>
            <a:r>
              <a:rPr lang="en-US" sz="4800" b="1" dirty="0" smtClean="0"/>
              <a:t> Logbook </a:t>
            </a:r>
            <a:r>
              <a:rPr lang="th-TH" sz="4800" b="1" dirty="0" smtClean="0"/>
              <a:t>ตามแบบที่ ก.ค.ศ. กำหนด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9202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>
          <a:xfrm>
            <a:off x="899592" y="3068960"/>
            <a:ext cx="8064896" cy="1673225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การติดตาม  ประเมินผลและรายงานผล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10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56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b="1" i="1" dirty="0" smtClean="0"/>
              <a:t>สร้างความรู้</a:t>
            </a:r>
            <a:r>
              <a:rPr lang="th-TH" sz="6000" b="1" i="1" dirty="0"/>
              <a:t>ความเข้าใจ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1691680" cy="5301208"/>
          </a:xfrm>
        </p:spPr>
        <p:txBody>
          <a:bodyPr>
            <a:normAutofit/>
          </a:bodyPr>
          <a:lstStyle/>
          <a:p>
            <a:pPr algn="ctr"/>
            <a:endParaRPr lang="th-TH" sz="6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ทำไมถึงทำ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7123098"/>
              </p:ext>
            </p:extLst>
          </p:nvPr>
        </p:nvGraphicFramePr>
        <p:xfrm>
          <a:off x="1907704" y="1700808"/>
          <a:ext cx="403244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5436096" y="1916832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พรบ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ข้าราชการครูและบุคลากรทางการศึกษา พ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.2547 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มาตรา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54 79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80 </a:t>
            </a:r>
            <a:endParaRPr lang="th-TH" sz="2400" spc="-14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หลักเกณฑ์ที่ ก.ค.ศ. กำหนด ว 22 /2560 </a:t>
            </a:r>
            <a:r>
              <a:rPr lang="th-TH" sz="2400" spc="-14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และ ว </a:t>
            </a:r>
            <a:r>
              <a:rPr lang="en-US" sz="2400" spc="-14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th-TH" sz="2400" spc="-14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400" spc="-14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2560 </a:t>
            </a:r>
            <a:r>
              <a:rPr lang="th-TH" sz="2400" spc="-140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sz="2400" spc="-14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5 ก.ค.60</a:t>
            </a:r>
            <a:endParaRPr lang="en-US" sz="3600" spc="5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ปุ่มปฏิบัติการ: ย้อนกลับหรือก่อนหน้า 3">
            <a:hlinkClick r:id="" action="ppaction://hlinkshowjump?jump=previousslide" highlightClick="1"/>
          </p:cNvPr>
          <p:cNvSpPr/>
          <p:nvPr/>
        </p:nvSpPr>
        <p:spPr>
          <a:xfrm>
            <a:off x="8460432" y="6381328"/>
            <a:ext cx="360040" cy="288032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97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การติดตาม  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ประเมินผลและรายงาน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ผล</a:t>
            </a:r>
            <a:endParaRPr lang="th-TH" sz="48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6264" y="5199583"/>
            <a:ext cx="706805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ได้รับการพัฒนาตามแผนพัฒนา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ตนเอง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ID PLAN)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ของครู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19672" y="1556792"/>
            <a:ext cx="7416824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dirty="0" smtClean="0"/>
              <a:t>เพื่อ</a:t>
            </a:r>
            <a:r>
              <a:rPr lang="th-TH" sz="2400" dirty="0"/>
              <a:t>ติดตามความก้าวหน้าในการดำเนินงาน ผลที่เกิดขึ้นจากการดำเนินงาน ปัญหา</a:t>
            </a:r>
            <a:r>
              <a:rPr lang="th-TH" sz="2400" dirty="0" smtClean="0"/>
              <a:t>อุปสรรคที่</a:t>
            </a:r>
            <a:r>
              <a:rPr lang="th-TH" sz="2400" dirty="0"/>
              <a:t>เกิดขึ้น แล้วนำผลสรุปไปใช้ในการพัฒนา และปรุงปรุงการดำเนินการต่อไป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5884" y="1655222"/>
            <a:ext cx="140936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7849" y="2636912"/>
            <a:ext cx="459816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/>
              <a:t>การติดตาม ประเมินผลและรายงานผล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520" y="3217049"/>
            <a:ext cx="84249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ความรู้ ความเข้าใจ และการ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ดำเนินการ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1520" y="3931135"/>
            <a:ext cx="84249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ต้องการพัฒนาของครู 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Training Need )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ในระดับ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สถานศึกษาและ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ภาพรวม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1520" y="4594994"/>
            <a:ext cx="84249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การนำไปใช้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ประโยชน์ในระดับสถานศึกษา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อศจ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สถาบัน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การอาชีวศึกษา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สอศ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1520" y="5877272"/>
            <a:ext cx="383096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ปัญหา อุปสรรค ข้อเสนอแนะ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96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ำดับงาน: กระบวนการ 5"/>
          <p:cNvSpPr/>
          <p:nvPr/>
        </p:nvSpPr>
        <p:spPr>
          <a:xfrm>
            <a:off x="0" y="-11774"/>
            <a:ext cx="2051720" cy="68580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476672"/>
            <a:ext cx="1800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 smtClean="0"/>
          </a:p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ปฏิทิน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การดำเนินการประเมิน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และจัดแผนพัฒนาตนเองรายบุคคล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ของครูสายงานสอน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สอศ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dirty="0" smtClean="0"/>
          </a:p>
          <a:p>
            <a:endParaRPr lang="th-TH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5301208"/>
            <a:ext cx="1944216" cy="1458162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79326"/>
              </p:ext>
            </p:extLst>
          </p:nvPr>
        </p:nvGraphicFramePr>
        <p:xfrm>
          <a:off x="2051720" y="28867"/>
          <a:ext cx="7056785" cy="6779539"/>
        </p:xfrm>
        <a:graphic>
          <a:graphicData uri="http://schemas.openxmlformats.org/drawingml/2006/table">
            <a:tbl>
              <a:tblPr firstRow="1" firstCol="1" bandRow="1"/>
              <a:tblGrid>
                <a:gridCol w="1872209"/>
                <a:gridCol w="3672408"/>
                <a:gridCol w="1512168"/>
              </a:tblGrid>
              <a:tr h="389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ช่วงระยะเวลาดำเนินการ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กิจกรรม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ผู้รับผิดชอบ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80123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เดือนพฤษภาคม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(ปีปัจจุบัน)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การบริหารจัดการและสร้างความความรู้ความเข้าใจ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1. แต่งตั้งคณะกรรมการบริหารจัดการการประเมินตนเองและการจัดทำแผนพัฒนาตนเองรายบุคคล สายงานการสอนของสถานศึกษา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2. </a:t>
                      </a:r>
                      <a:r>
                        <a:rPr lang="th-TH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ผู้อำนวยการสถานศึกษาประชุมสร้างความเข้าใจให้กับคณะกรรมการฯ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3. </a:t>
                      </a:r>
                      <a:r>
                        <a:rPr lang="th-TH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คณะกรรมการฯ ประชุม ชี้แจง สร้างความรู้ ความเข้าใจให้กับครูในการประเมินตนเองและการจัดทำแผนพัฒนาตนเอง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ID PLAN)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ผู้อำนวยการสถานศึกษา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ผู้อำนวยการสถานศึกษา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คณะกรรมการฯ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4037">
                <a:tc rowSpan="3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เดือนมิถุนายน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(ปีปัจจุบัน)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4.ครูดำเนินการประเมินตนเองพร้อมจัดทำแผนพัฒนาตนเอง (</a:t>
                      </a: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ID PLAN) </a:t>
                      </a:r>
                      <a:r>
                        <a:rPr lang="th-TH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เป็นรายปี เสนอผู้บังคับบัญชาตามลำดับขั้น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2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ครูสายงานการสอนทุกคน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403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5.ผู้บังคับบัญชาให้ความเห็นชอบการประเมินตนเองและแผนพัฒนาตนเอง (</a:t>
                      </a: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ID PLAN) </a:t>
                      </a:r>
                      <a:r>
                        <a:rPr lang="th-TH" sz="16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เป็นรายปีของครูแต่ละคน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ผู้บังคับบัญชาตามลำดับขั้น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074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6.ครูบันทึกข้อมูลการประเมินตนเองและแผนพัฒนาตนเองรายบุคคลในระบบฐานข้อมูลของ </a:t>
                      </a:r>
                      <a:r>
                        <a:rPr lang="th-TH" sz="1600" dirty="0" err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สสอ</a:t>
                      </a: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2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ครูสายงานการสอนทุกคน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4037">
                <a:tc rowSpan="3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เดือนกรกฎาคม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(ปีปัจจุบัน)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7.คณะกรรมการฯ  วิเคราะห์พร้อมจัดทำแผนพัฒนาครูของสถานศึกษาและแจ้งให้บุคลากรในสถานศึกษาทราบและปฏิบัติ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คณะกรรมการฯ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074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8.สถานศึกษาแจ้งแผนการพัฒนาครูไปยังหน่วยงานที่ขอรับการสนับสนุนการพัฒนาครู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ผู้อำนวยการสถานศึกษา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4654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9.สถานศึกษาจัดทำหลักสูตรและ</a:t>
                      </a:r>
                      <a:r>
                        <a:rPr lang="th-TH" sz="1600" dirty="0" smtClean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โครงการพร้อม</a:t>
                      </a: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ทั้งดำเนินการพัฒนาครูของ</a:t>
                      </a:r>
                      <a:r>
                        <a:rPr lang="th-TH" sz="1600" dirty="0" smtClean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สถานศึกษาใน</a:t>
                      </a: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ส่วนที่รับผิดชอบ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ผู้อำนวยการสถานศึกษา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ำดับงาน: กระบวนการ 5"/>
          <p:cNvSpPr/>
          <p:nvPr/>
        </p:nvSpPr>
        <p:spPr>
          <a:xfrm>
            <a:off x="0" y="-11774"/>
            <a:ext cx="2051720" cy="68580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476672"/>
            <a:ext cx="1800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 smtClean="0"/>
          </a:p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ปฏิทิน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การดำเนินการประเมิน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และจัดแผนพัฒนาตนเองรายบุคคล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ของครูสายงานสอน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สอศ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dirty="0" smtClean="0"/>
          </a:p>
          <a:p>
            <a:endParaRPr lang="th-TH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5301208"/>
            <a:ext cx="1944216" cy="1458162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61371"/>
              </p:ext>
            </p:extLst>
          </p:nvPr>
        </p:nvGraphicFramePr>
        <p:xfrm>
          <a:off x="2053209" y="0"/>
          <a:ext cx="7090791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2014736"/>
                <a:gridCol w="3625524"/>
                <a:gridCol w="1450531"/>
              </a:tblGrid>
              <a:tr h="327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ช่วงระยะเวลาดำเนินการ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กิจกรรม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ผู้รับผิดชอบ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11019">
                <a:tc rowSpan="4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เดือนกรกฎาคม</a:t>
                      </a:r>
                      <a:r>
                        <a:rPr lang="th-TH" sz="1100" spc="-5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 </a:t>
                      </a:r>
                      <a:r>
                        <a:rPr lang="th-TH" sz="2000" spc="-5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(ปีปัจจุบัน)</a:t>
                      </a: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 ถึง เมษายน </a:t>
                      </a:r>
                      <a:r>
                        <a:rPr lang="th-TH" sz="2000" spc="-5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(ปีถัดไป)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10.หน่วยที่ให้การสนับสนุนการพัฒนาครูแก่สถานศึกษา (</a:t>
                      </a:r>
                      <a:r>
                        <a:rPr lang="th-TH" sz="2000" dirty="0" err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อศจ</a:t>
                      </a: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. /สถาบันการอาชีวศึกษา/</a:t>
                      </a:r>
                      <a:r>
                        <a:rPr lang="th-TH" sz="2000" dirty="0" err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สสอ</a:t>
                      </a: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.) วิเคราะห์ข้อมูลเพื่อจัดทำหลักสูตรรองรับการพัฒนาครู และดำเนินการพัฒนาครู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อศจ. / สถาบันการอาชีวศึกษา /สสอ.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7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11.ครูดำเนินการพัฒนาตนเองตามแผนฯ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2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ครูสายงานการสอนทุกคน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550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12.ครูรายงานผลให้สถานศึกษาทราบและลงนามรับรอง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2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ครูสายงานการสอนทุกคน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550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13.ครูบันทึกผลการพัฒนาตนเองรายบุคคลในระบบฐานข้อมูลของ </a:t>
                      </a:r>
                      <a:r>
                        <a:rPr lang="th-TH" sz="2000" dirty="0" err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สสอ</a:t>
                      </a: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2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ครูสายงานการสอนทุกคน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5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เดือนมีนาคม - เมษายน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(ปีถัดไป)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14. ติดตาม ประเมินผล และรายงานผล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อศจ</a:t>
                      </a: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. / สถาบันการอาชีวศึกษา /</a:t>
                      </a:r>
                      <a:r>
                        <a:rPr lang="th-TH" sz="2000" dirty="0" err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สสอ</a:t>
                      </a: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5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" y="1772816"/>
            <a:ext cx="9143999" cy="2448272"/>
          </a:xfr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th-TH" sz="3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สามารถศึกษารายละเอียดเพิ่มเติม และดาวน์โหลดคู่มือฯ ได้ที่</a:t>
            </a:r>
            <a:br>
              <a:rPr lang="th-TH" sz="3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เว็บไซต์</a:t>
            </a:r>
            <a:r>
              <a:rPr lang="th-TH" sz="3400" b="1" dirty="0" smtClean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สำนัก</a:t>
            </a:r>
            <a:r>
              <a:rPr lang="th-TH" sz="3400" b="1" dirty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พัฒนาสมรรถนะครูและบุคลากรอาชีวศึกษา</a:t>
            </a: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/>
            </a:r>
            <a:br>
              <a:rPr lang="th-TH" sz="2400" b="1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en-US" sz="4800" b="1" dirty="0" smtClean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  <a:hlinkClick r:id="rId2"/>
              </a:rPr>
              <a:t>www.bpcd.vec.go.th</a:t>
            </a:r>
            <a:r>
              <a:rPr lang="th-TH" sz="4800" b="1" dirty="0" smtClean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/>
            </a:r>
            <a:br>
              <a:rPr lang="th-TH" sz="4800" b="1" dirty="0" smtClean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en-US" sz="4800" b="1" dirty="0" smtClean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Facebook : </a:t>
            </a:r>
            <a:r>
              <a:rPr lang="en-US" sz="4800" b="1" dirty="0" err="1" smtClean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Bpcd</a:t>
            </a:r>
            <a:r>
              <a:rPr lang="en-US" sz="4800" b="1" dirty="0" smtClean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Vec</a:t>
            </a:r>
            <a:r>
              <a:rPr lang="th-TH" sz="4000" b="1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/>
            </a:r>
            <a:br>
              <a:rPr lang="th-TH" sz="4000" b="1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endParaRPr lang="th-TH" sz="3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12" y="4293096"/>
            <a:ext cx="4107588" cy="25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b="1" i="1" dirty="0" smtClean="0"/>
              <a:t>สร้างความรู้</a:t>
            </a:r>
            <a:r>
              <a:rPr lang="th-TH" sz="6000" b="1" i="1" dirty="0"/>
              <a:t>ความเข้าใจ</a:t>
            </a:r>
            <a:endParaRPr lang="th-TH" sz="600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1600200" cy="5301208"/>
          </a:xfrm>
        </p:spPr>
        <p:txBody>
          <a:bodyPr>
            <a:normAutofit/>
          </a:bodyPr>
          <a:lstStyle/>
          <a:p>
            <a:pPr lvl="0" algn="ctr"/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ใคร</a:t>
            </a: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ต้องทำ</a:t>
            </a: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398268492"/>
              </p:ext>
            </p:extLst>
          </p:nvPr>
        </p:nvGraphicFramePr>
        <p:xfrm>
          <a:off x="1835696" y="1556792"/>
          <a:ext cx="63367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95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990600"/>
          </a:xfrm>
        </p:spPr>
        <p:txBody>
          <a:bodyPr>
            <a:noAutofit/>
          </a:bodyPr>
          <a:lstStyle/>
          <a:p>
            <a:r>
              <a:rPr lang="th-TH" sz="4500" b="1" dirty="0"/>
              <a:t>บทบาทหน้าที่ของบุคลากรที่เกี่ยวข้องในสถานศึกษา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80599"/>
              </p:ext>
            </p:extLst>
          </p:nvPr>
        </p:nvGraphicFramePr>
        <p:xfrm>
          <a:off x="323528" y="1700808"/>
          <a:ext cx="4032448" cy="514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ผู้บริหารสถานศึกษา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445068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สร้างความรู้ ความเข้าใจ ให้คำแนะนำ สนับสนุน และกำหนดแผนในการจัดทำพร้อมทั้งกำกับ ติดตาม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จัดทำแผนการพัฒนาบุคลากรรองรับ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สนับสนุนการพัฒนาให้เป็นไปตามแผน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รายงานผลให้ สอศ. ผ่าน </a:t>
                      </a:r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สสอ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  <a:p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18989"/>
              </p:ext>
            </p:extLst>
          </p:nvPr>
        </p:nvGraphicFramePr>
        <p:xfrm>
          <a:off x="4644008" y="1700808"/>
          <a:ext cx="417646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925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ครูสายงานการสอน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27452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ศึกษา หาความรู้เกี่ยวกับกฎระเบียบต่าง ๆ ที่เกี่ยวข้องกับการพัฒนาครู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ประเมินตนเองตามแบบที่กำหนด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จัดทำแผนพัฒนาตนเอง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พัฒนาตนเองให้สอดคล้องกับแผนพัฒนาตนเองรายบุคคล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รายงานผลผู้บริหารสถานศึกษา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600" b="1" i="1" dirty="0" smtClean="0"/>
              <a:t>สร้างความรู้</a:t>
            </a:r>
            <a:r>
              <a:rPr lang="th-TH" sz="6600" b="1" i="1" dirty="0"/>
              <a:t>ความเข้าใจ</a:t>
            </a:r>
            <a:endParaRPr lang="th-TH" sz="660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2195736" cy="5373216"/>
          </a:xfrm>
        </p:spPr>
        <p:txBody>
          <a:bodyPr/>
          <a:lstStyle/>
          <a:p>
            <a:pPr lvl="0" algn="ctr"/>
            <a:endParaRPr lang="th-TH" sz="60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เมื่อไร</a:t>
            </a:r>
          </a:p>
          <a:p>
            <a:endParaRPr lang="th-TH" dirty="0"/>
          </a:p>
        </p:txBody>
      </p:sp>
      <p:sp>
        <p:nvSpPr>
          <p:cNvPr id="5" name="ตัวแทนเนื้อหา 3"/>
          <p:cNvSpPr txBox="1">
            <a:spLocks/>
          </p:cNvSpPr>
          <p:nvPr/>
        </p:nvSpPr>
        <p:spPr>
          <a:xfrm>
            <a:off x="3707904" y="2708920"/>
            <a:ext cx="3600400" cy="2592288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th-TH" sz="4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ทุกปีๆ ละ 1 ครั้ง </a:t>
            </a:r>
          </a:p>
          <a:p>
            <a:pPr marL="0" indent="0" algn="ctr">
              <a:buFont typeface="Wingdings"/>
              <a:buNone/>
            </a:pPr>
            <a:r>
              <a:rPr lang="th-TH" sz="4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ทำอย่างต่อเนื่อง</a:t>
            </a:r>
          </a:p>
        </p:txBody>
      </p:sp>
    </p:spTree>
    <p:extLst>
      <p:ext uri="{BB962C8B-B14F-4D97-AF65-F5344CB8AC3E}">
        <p14:creationId xmlns:p14="http://schemas.microsoft.com/office/powerpoint/2010/main" val="20856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b="1" i="1" dirty="0" smtClean="0"/>
              <a:t>สร้างความรู้</a:t>
            </a:r>
            <a:r>
              <a:rPr lang="th-TH" sz="6000" b="1" i="1" dirty="0"/>
              <a:t>ความเข้าใจ</a:t>
            </a:r>
            <a:endParaRPr lang="th-TH" sz="600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2195736" cy="5301208"/>
          </a:xfrm>
        </p:spPr>
        <p:txBody>
          <a:bodyPr>
            <a:normAutofit/>
          </a:bodyPr>
          <a:lstStyle/>
          <a:p>
            <a:pPr lvl="0" algn="ctr"/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ทำแล้ว</a:t>
            </a:r>
          </a:p>
          <a:p>
            <a:pPr lvl="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ได้อะไร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4878695"/>
              </p:ext>
            </p:extLst>
          </p:nvPr>
        </p:nvGraphicFramePr>
        <p:xfrm>
          <a:off x="2771800" y="1700808"/>
          <a:ext cx="551993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แผนผังลําดับงาน: กระบวนการสำรอง 17"/>
          <p:cNvSpPr/>
          <p:nvPr/>
        </p:nvSpPr>
        <p:spPr>
          <a:xfrm>
            <a:off x="3419872" y="4941168"/>
            <a:ext cx="5040560" cy="1715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การพัฒนาครูตรงกับความต้องการ    </a:t>
            </a:r>
          </a:p>
          <a:p>
            <a:pPr algn="ctr"/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เป็นระบบ ทั่วถึง ต่อเนื่องและเชื่อมโยงกันส่งผลต่อคุณภาพผู้เรียน</a:t>
            </a:r>
            <a:endParaRPr lang="th-TH" sz="33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58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ตรงกลา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4539</TotalTime>
  <Words>6285</Words>
  <Application>Microsoft Office PowerPoint</Application>
  <PresentationFormat>นำเสนอทางหน้าจอ (4:3)</PresentationFormat>
  <Paragraphs>810</Paragraphs>
  <Slides>53</Slides>
  <Notes>40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53</vt:i4>
      </vt:variant>
    </vt:vector>
  </HeadingPairs>
  <TitlesOfParts>
    <vt:vector size="55" baseType="lpstr">
      <vt:lpstr>ตรงกลาง</vt:lpstr>
      <vt:lpstr>1_ตรงกลาง</vt:lpstr>
      <vt:lpstr>การประเมินตนเองและการจัดทำแผนพัฒนาตนเองรายบุคคล  (Individual Development Plan : ID PLAN) ของครูสายงานการสอน  สังกัดสำนักงานคณะกรรมการการอาชีวศึกษา</vt:lpstr>
      <vt:lpstr>งานนำเสนอ PowerPoint</vt:lpstr>
      <vt:lpstr>ขั้นตอนที่ 1</vt:lpstr>
      <vt:lpstr>สร้างความรู้ความเข้าใจ</vt:lpstr>
      <vt:lpstr>สร้างความรู้ความเข้าใจ</vt:lpstr>
      <vt:lpstr>สร้างความรู้ความเข้าใจ</vt:lpstr>
      <vt:lpstr>บทบาทหน้าที่ของบุคลากรที่เกี่ยวข้องในสถานศึกษา</vt:lpstr>
      <vt:lpstr>สร้างความรู้ความเข้าใจ</vt:lpstr>
      <vt:lpstr>สร้างความรู้ความเข้าใจ</vt:lpstr>
      <vt:lpstr>สร้างความรู้ความเข้าใจ</vt:lpstr>
      <vt:lpstr>คู่มือการประเมินตนเองและการจัดทำแผนพัฒนาตนเองรายบุคคล (Individual Development Plan : ID PLAN)</vt:lpstr>
      <vt:lpstr>สาระเนื้อหาภายในคู่มือ</vt:lpstr>
      <vt:lpstr>ขั้นตอนที่ 2 และ 3</vt:lpstr>
      <vt:lpstr>งานนำเสนอ PowerPoint</vt:lpstr>
      <vt:lpstr>การประเมินตนเอง :รายละเอียดการประเมินสมรรถนะการปฏิบัติหน้าที่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คุณลักษณะของครูที่คาดหวังในแต่ละวิทยฐานะ (ตาม ว 22)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แบบประเมินตนเอง และแผนพัฒนาตนเองรายบุคคล (ID PLAN) ของครูสายงานสอน สังกัด สอศ. </vt:lpstr>
      <vt:lpstr>แบบประเมินตนเอง ของครูสายงานสอน สังกัดสำนักงานคณะกรรมการการอาชีวศึกษา</vt:lpstr>
      <vt:lpstr>รายการในแบบประเมินตนเองและแผนพัฒนาตนเองรายบุคคล (ID PLAN) ของครูสายงานสอน สังกัด สอศ.</vt:lpstr>
      <vt:lpstr>รายการในแบบฟอร์มการประเมินตนเองและแผนพัฒนาตนเองรายบุคคล (ID PLAN) ของครูสายงานสอน สังกัด สอศ.</vt:lpstr>
      <vt:lpstr> แผนพัฒนาตนเองรายบุคคล (Individual Development Plan: ID PLAN)  </vt:lpstr>
      <vt:lpstr>แบบประเมินตนเอง ของครูสายงานสอน สังกัดสำนักงานคณะกรรมการการอาชีวศึกษา</vt:lpstr>
      <vt:lpstr>แบบประเมินตนเอง ของครูสายงานสอน สังกัดสำนักงานคณะกรรมการการอาชีวศึกษา</vt:lpstr>
      <vt:lpstr>แบบประเมินตนเอง ของครูสายงานสอน สังกัดสำนักงานคณะกรรมการการอาชีวศึกษา</vt:lpstr>
      <vt:lpstr>แบบประเมินตนเอง ของครูสายงานสอน สังกัดสำนักงานคณะกรรมการการอาชีวศึกษา</vt:lpstr>
      <vt:lpstr>แบบประเมินตนเอง ของครูสายงานสอน สังกัดสำนักงานคณะกรรมการการอาชีวศึกษา</vt:lpstr>
      <vt:lpstr>แผนพัฒนาตนเองรายบุคคล (ID PLAN) ของครูสายงานสอน สังกัดสำนักงานคณะกรรมการการอาชีวศึกษา</vt:lpstr>
      <vt:lpstr>แผนพัฒนาตนเองรายบุคคล (ID PLAN) ของครูสายงานสอน สังกัดสำนักงานคณะกรรมการการอาชีวศึกษา</vt:lpstr>
      <vt:lpstr>แผนพัฒนาตนเองรายบุคคล (ID PLAN) ของครูสายงานสอน สังกัดสำนักงานคณะกรรมการการอาชีวศึกษา</vt:lpstr>
      <vt:lpstr>แผนพัฒนาตนเองรายบุคคล (ID PLAN) ของครูสายงานสอน สังกัดสำนักงานคณะกรรมการการอาชีวศึกษา</vt:lpstr>
      <vt:lpstr>ขั้นตอนที่ 4 และ 5</vt:lpstr>
      <vt:lpstr>ขั้นตอนที่  6</vt:lpstr>
      <vt:lpstr>ขั้นตอนที่ 7</vt:lpstr>
      <vt:lpstr>การจัดแผนพัฒนาบุคลากรของสถานศึกษา</vt:lpstr>
      <vt:lpstr>ขั้นตอนที่ 8</vt:lpstr>
      <vt:lpstr>การพัฒนาตนเองตามแผน ID PLAN</vt:lpstr>
      <vt:lpstr>ขั้นตอนที่ 9</vt:lpstr>
      <vt:lpstr>ครูรายงานผลและบันทึกข้อมูล</vt:lpstr>
      <vt:lpstr>บันทึกข้อมูลการพัฒนาลง logbook (ของก.ค.ศ.)</vt:lpstr>
      <vt:lpstr>ขั้นตอนที่ 10</vt:lpstr>
      <vt:lpstr>การติดตาม  ประเมินผลและรายงานผล</vt:lpstr>
      <vt:lpstr>งานนำเสนอ PowerPoint</vt:lpstr>
      <vt:lpstr>งานนำเสนอ PowerPoint</vt:lpstr>
      <vt:lpstr> สามารถศึกษารายละเอียดเพิ่มเติม และดาวน์โหลดคู่มือฯ ได้ที่ เว็บไซต์สำนักพัฒนาสมรรถนะครูและบุคลากรอาชีวศึกษา www.bpcd.vec.go.th Facebook : Bpcd Vec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หลักสูตรการพัฒนาครู สายงานการสอน สำนักงานคณะกรรมการการอาชีวศึกษา ประจำปีงบประมาณ พ.ศ. 2561</dc:title>
  <dc:creator>SELF001</dc:creator>
  <cp:lastModifiedBy>chowoipon</cp:lastModifiedBy>
  <cp:revision>230</cp:revision>
  <cp:lastPrinted>2018-04-26T12:30:52Z</cp:lastPrinted>
  <dcterms:created xsi:type="dcterms:W3CDTF">2018-02-16T08:03:12Z</dcterms:created>
  <dcterms:modified xsi:type="dcterms:W3CDTF">2018-04-30T03:16:33Z</dcterms:modified>
</cp:coreProperties>
</file>