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</p:sldMasterIdLst>
  <p:notesMasterIdLst>
    <p:notesMasterId r:id="rId78"/>
  </p:notesMasterIdLst>
  <p:handoutMasterIdLst>
    <p:handoutMasterId r:id="rId79"/>
  </p:handoutMasterIdLst>
  <p:sldIdLst>
    <p:sldId id="1243" r:id="rId14"/>
    <p:sldId id="1271" r:id="rId15"/>
    <p:sldId id="1281" r:id="rId16"/>
    <p:sldId id="1259" r:id="rId17"/>
    <p:sldId id="1223" r:id="rId18"/>
    <p:sldId id="1260" r:id="rId19"/>
    <p:sldId id="1261" r:id="rId20"/>
    <p:sldId id="1262" r:id="rId21"/>
    <p:sldId id="1264" r:id="rId22"/>
    <p:sldId id="1282" r:id="rId23"/>
    <p:sldId id="1265" r:id="rId24"/>
    <p:sldId id="1280" r:id="rId25"/>
    <p:sldId id="1285" r:id="rId26"/>
    <p:sldId id="1268" r:id="rId27"/>
    <p:sldId id="1270" r:id="rId28"/>
    <p:sldId id="1287" r:id="rId29"/>
    <p:sldId id="1273" r:id="rId30"/>
    <p:sldId id="1274" r:id="rId31"/>
    <p:sldId id="1275" r:id="rId32"/>
    <p:sldId id="1276" r:id="rId33"/>
    <p:sldId id="1277" r:id="rId34"/>
    <p:sldId id="1278" r:id="rId35"/>
    <p:sldId id="1279" r:id="rId36"/>
    <p:sldId id="1283" r:id="rId37"/>
    <p:sldId id="1284" r:id="rId38"/>
    <p:sldId id="1288" r:id="rId39"/>
    <p:sldId id="1289" r:id="rId40"/>
    <p:sldId id="1290" r:id="rId41"/>
    <p:sldId id="1291" r:id="rId42"/>
    <p:sldId id="1292" r:id="rId43"/>
    <p:sldId id="1294" r:id="rId44"/>
    <p:sldId id="1296" r:id="rId45"/>
    <p:sldId id="1297" r:id="rId46"/>
    <p:sldId id="1295" r:id="rId47"/>
    <p:sldId id="1298" r:id="rId48"/>
    <p:sldId id="1299" r:id="rId49"/>
    <p:sldId id="1300" r:id="rId50"/>
    <p:sldId id="1301" r:id="rId51"/>
    <p:sldId id="1302" r:id="rId52"/>
    <p:sldId id="1303" r:id="rId53"/>
    <p:sldId id="1304" r:id="rId54"/>
    <p:sldId id="1305" r:id="rId55"/>
    <p:sldId id="1306" r:id="rId56"/>
    <p:sldId id="1307" r:id="rId57"/>
    <p:sldId id="1308" r:id="rId58"/>
    <p:sldId id="1309" r:id="rId59"/>
    <p:sldId id="1329" r:id="rId60"/>
    <p:sldId id="1330" r:id="rId61"/>
    <p:sldId id="1331" r:id="rId62"/>
    <p:sldId id="1332" r:id="rId63"/>
    <p:sldId id="1333" r:id="rId64"/>
    <p:sldId id="1334" r:id="rId65"/>
    <p:sldId id="1311" r:id="rId66"/>
    <p:sldId id="1312" r:id="rId67"/>
    <p:sldId id="1313" r:id="rId68"/>
    <p:sldId id="1314" r:id="rId69"/>
    <p:sldId id="1315" r:id="rId70"/>
    <p:sldId id="1316" r:id="rId71"/>
    <p:sldId id="1317" r:id="rId72"/>
    <p:sldId id="1318" r:id="rId73"/>
    <p:sldId id="1319" r:id="rId74"/>
    <p:sldId id="1320" r:id="rId75"/>
    <p:sldId id="1321" r:id="rId76"/>
    <p:sldId id="1322" r:id="rId77"/>
  </p:sldIdLst>
  <p:sldSz cx="9144000" cy="6858000" type="screen4x3"/>
  <p:notesSz cx="6888163" cy="10021888"/>
  <p:embeddedFontLst>
    <p:embeddedFont>
      <p:font typeface="TH SarabunIT๙" panose="020B0500040200020003" charset="-34"/>
      <p:regular r:id="rId80"/>
      <p:bold r:id="rId81"/>
      <p:italic r:id="rId82"/>
      <p:boldItalic r:id="rId83"/>
    </p:embeddedFont>
    <p:embeddedFont>
      <p:font typeface="Angsana New" panose="02020603050405020304" pitchFamily="18" charset="-34"/>
      <p:regular r:id="rId84"/>
      <p:bold r:id="rId85"/>
      <p:italic r:id="rId86"/>
      <p:boldItalic r:id="rId87"/>
    </p:embeddedFont>
    <p:embeddedFont>
      <p:font typeface="Calibri" panose="020F0502020204030204" pitchFamily="34" charset="0"/>
      <p:regular r:id="rId88"/>
      <p:bold r:id="rId89"/>
      <p:italic r:id="rId90"/>
      <p:boldItalic r:id="rId91"/>
    </p:embeddedFont>
    <p:embeddedFont>
      <p:font typeface="AngsanaUPC" panose="02020603050405020304" pitchFamily="18" charset="-34"/>
      <p:regular r:id="rId92"/>
      <p:bold r:id="rId93"/>
      <p:italic r:id="rId94"/>
      <p:boldItalic r:id="rId95"/>
    </p:embeddedFont>
    <p:embeddedFont>
      <p:font typeface="TH SarabunPSK" panose="020B0500040200020003" pitchFamily="34" charset="-34"/>
      <p:regular r:id="rId96"/>
      <p:bold r:id="rId97"/>
      <p:italic r:id="rId98"/>
      <p:boldItalic r:id="rId99"/>
    </p:embeddedFont>
    <p:embeddedFont>
      <p:font typeface="Constantia" panose="02030602050306030303" pitchFamily="18" charset="0"/>
      <p:regular r:id="rId100"/>
      <p:bold r:id="rId101"/>
      <p:italic r:id="rId102"/>
      <p:boldItalic r:id="rId103"/>
    </p:embeddedFont>
    <p:embeddedFont>
      <p:font typeface="TH Krub" panose="02000506040000020004" pitchFamily="2" charset="-34"/>
      <p:regular r:id="rId104"/>
      <p:bold r:id="rId105"/>
      <p:italic r:id="rId106"/>
      <p:boldItalic r:id="rId107"/>
    </p:embeddedFont>
    <p:embeddedFont>
      <p:font typeface="Cordia New" panose="020B0304020202020204" pitchFamily="34" charset="-34"/>
      <p:regular r:id="rId108"/>
      <p:bold r:id="rId109"/>
      <p:italic r:id="rId110"/>
      <p:boldItalic r:id="rId111"/>
    </p:embeddedFont>
    <p:embeddedFont>
      <p:font typeface="Browallia New" panose="020B0604020202020204" pitchFamily="34" charset="-34"/>
      <p:regular r:id="rId112"/>
      <p:bold r:id="rId113"/>
      <p:italic r:id="rId114"/>
      <p:boldItalic r:id="rId115"/>
    </p:embeddedFont>
    <p:embeddedFont>
      <p:font typeface="Wingdings 2" panose="05020102010507070707" pitchFamily="18" charset="2"/>
      <p:regular r:id="rId116"/>
    </p:embeddedFont>
    <p:embeddedFont>
      <p:font typeface="Tahoma" panose="020B0604030504040204" pitchFamily="34" charset="0"/>
      <p:regular r:id="rId117"/>
      <p:bold r:id="rId118"/>
    </p:embeddedFont>
  </p:embeddedFontLst>
  <p:custShowLst>
    <p:custShow name="การนำเสนอแบบกำหนดเอง 1" id="0">
      <p:sldLst/>
    </p:custShow>
  </p:custShow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FF"/>
    <a:srgbClr val="CC00CC"/>
    <a:srgbClr val="FF00FF"/>
    <a:srgbClr val="EAD4B6"/>
    <a:srgbClr val="008000"/>
    <a:srgbClr val="CCFFCC"/>
    <a:srgbClr val="99FF99"/>
    <a:srgbClr val="66FF66"/>
    <a:srgbClr val="99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ลักษณะชุดรูปแบบ 1 - เน้น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84" autoAdjust="0"/>
    <p:restoredTop sz="94660"/>
  </p:normalViewPr>
  <p:slideViewPr>
    <p:cSldViewPr>
      <p:cViewPr varScale="1">
        <p:scale>
          <a:sx n="84" d="100"/>
          <a:sy n="84" d="100"/>
        </p:scale>
        <p:origin x="169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117" Type="http://schemas.openxmlformats.org/officeDocument/2006/relationships/font" Target="fonts/font38.fntdata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84" Type="http://schemas.openxmlformats.org/officeDocument/2006/relationships/font" Target="fonts/font5.fntdata"/><Relationship Id="rId89" Type="http://schemas.openxmlformats.org/officeDocument/2006/relationships/font" Target="fonts/font10.fntdata"/><Relationship Id="rId112" Type="http://schemas.openxmlformats.org/officeDocument/2006/relationships/font" Target="fonts/font33.fntdata"/><Relationship Id="rId16" Type="http://schemas.openxmlformats.org/officeDocument/2006/relationships/slide" Target="slides/slide3.xml"/><Relationship Id="rId107" Type="http://schemas.openxmlformats.org/officeDocument/2006/relationships/font" Target="fonts/font28.fntdata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74" Type="http://schemas.openxmlformats.org/officeDocument/2006/relationships/slide" Target="slides/slide61.xml"/><Relationship Id="rId79" Type="http://schemas.openxmlformats.org/officeDocument/2006/relationships/handoutMaster" Target="handoutMasters/handoutMaster1.xml"/><Relationship Id="rId102" Type="http://schemas.openxmlformats.org/officeDocument/2006/relationships/font" Target="fonts/font23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11.fntdata"/><Relationship Id="rId95" Type="http://schemas.openxmlformats.org/officeDocument/2006/relationships/font" Target="fonts/font16.fntdata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113" Type="http://schemas.openxmlformats.org/officeDocument/2006/relationships/font" Target="fonts/font34.fntdata"/><Relationship Id="rId118" Type="http://schemas.openxmlformats.org/officeDocument/2006/relationships/font" Target="fonts/font39.fntdata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59" Type="http://schemas.openxmlformats.org/officeDocument/2006/relationships/slide" Target="slides/slide46.xml"/><Relationship Id="rId103" Type="http://schemas.openxmlformats.org/officeDocument/2006/relationships/font" Target="fonts/font24.fntdata"/><Relationship Id="rId108" Type="http://schemas.openxmlformats.org/officeDocument/2006/relationships/font" Target="fonts/font29.fntdata"/><Relationship Id="rId54" Type="http://schemas.openxmlformats.org/officeDocument/2006/relationships/slide" Target="slides/slide41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91" Type="http://schemas.openxmlformats.org/officeDocument/2006/relationships/font" Target="fonts/font12.fntdata"/><Relationship Id="rId96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49" Type="http://schemas.openxmlformats.org/officeDocument/2006/relationships/slide" Target="slides/slide36.xml"/><Relationship Id="rId114" Type="http://schemas.openxmlformats.org/officeDocument/2006/relationships/font" Target="fonts/font35.fntdata"/><Relationship Id="rId119" Type="http://schemas.openxmlformats.org/officeDocument/2006/relationships/presProps" Target="presProps.xml"/><Relationship Id="rId44" Type="http://schemas.openxmlformats.org/officeDocument/2006/relationships/slide" Target="slides/slide31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font" Target="fonts/font30.fntdata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font" Target="fonts/font18.fntdata"/><Relationship Id="rId104" Type="http://schemas.openxmlformats.org/officeDocument/2006/relationships/font" Target="fonts/font25.fntdata"/><Relationship Id="rId12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font" Target="fonts/font8.fntdata"/><Relationship Id="rId110" Type="http://schemas.openxmlformats.org/officeDocument/2006/relationships/font" Target="fonts/font31.fntdata"/><Relationship Id="rId115" Type="http://schemas.openxmlformats.org/officeDocument/2006/relationships/font" Target="fonts/font36.fntdata"/><Relationship Id="rId61" Type="http://schemas.openxmlformats.org/officeDocument/2006/relationships/slide" Target="slides/slide48.xml"/><Relationship Id="rId82" Type="http://schemas.openxmlformats.org/officeDocument/2006/relationships/font" Target="fonts/font3.fntdata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56" Type="http://schemas.openxmlformats.org/officeDocument/2006/relationships/slide" Target="slides/slide43.xml"/><Relationship Id="rId77" Type="http://schemas.openxmlformats.org/officeDocument/2006/relationships/slide" Target="slides/slide64.xml"/><Relationship Id="rId100" Type="http://schemas.openxmlformats.org/officeDocument/2006/relationships/font" Target="fonts/font21.fntdata"/><Relationship Id="rId105" Type="http://schemas.openxmlformats.org/officeDocument/2006/relationships/font" Target="fonts/font26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93" Type="http://schemas.openxmlformats.org/officeDocument/2006/relationships/font" Target="fonts/font14.fntdata"/><Relationship Id="rId98" Type="http://schemas.openxmlformats.org/officeDocument/2006/relationships/font" Target="fonts/font19.fntdata"/><Relationship Id="rId12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2.xml"/><Relationship Id="rId46" Type="http://schemas.openxmlformats.org/officeDocument/2006/relationships/slide" Target="slides/slide33.xml"/><Relationship Id="rId67" Type="http://schemas.openxmlformats.org/officeDocument/2006/relationships/slide" Target="slides/slide54.xml"/><Relationship Id="rId116" Type="http://schemas.openxmlformats.org/officeDocument/2006/relationships/font" Target="fonts/font37.fntdata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62" Type="http://schemas.openxmlformats.org/officeDocument/2006/relationships/slide" Target="slides/slide49.xml"/><Relationship Id="rId83" Type="http://schemas.openxmlformats.org/officeDocument/2006/relationships/font" Target="fonts/font4.fntdata"/><Relationship Id="rId88" Type="http://schemas.openxmlformats.org/officeDocument/2006/relationships/font" Target="fonts/font9.fntdata"/><Relationship Id="rId111" Type="http://schemas.openxmlformats.org/officeDocument/2006/relationships/font" Target="fonts/font32.fntdata"/><Relationship Id="rId15" Type="http://schemas.openxmlformats.org/officeDocument/2006/relationships/slide" Target="slides/slide2.xml"/><Relationship Id="rId36" Type="http://schemas.openxmlformats.org/officeDocument/2006/relationships/slide" Target="slides/slide23.xml"/><Relationship Id="rId57" Type="http://schemas.openxmlformats.org/officeDocument/2006/relationships/slide" Target="slides/slide44.xml"/><Relationship Id="rId106" Type="http://schemas.openxmlformats.org/officeDocument/2006/relationships/font" Target="fonts/font27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52" Type="http://schemas.openxmlformats.org/officeDocument/2006/relationships/slide" Target="slides/slide39.xml"/><Relationship Id="rId73" Type="http://schemas.openxmlformats.org/officeDocument/2006/relationships/slide" Target="slides/slide60.xml"/><Relationship Id="rId78" Type="http://schemas.openxmlformats.org/officeDocument/2006/relationships/notesMaster" Target="notesMasters/notesMaster1.xml"/><Relationship Id="rId94" Type="http://schemas.openxmlformats.org/officeDocument/2006/relationships/font" Target="fonts/font15.fntdata"/><Relationship Id="rId99" Type="http://schemas.openxmlformats.org/officeDocument/2006/relationships/font" Target="fonts/font20.fntdata"/><Relationship Id="rId101" Type="http://schemas.openxmlformats.org/officeDocument/2006/relationships/font" Target="fonts/font22.fntdata"/><Relationship Id="rId1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84871" cy="501094"/>
          </a:xfrm>
          <a:prstGeom prst="rect">
            <a:avLst/>
          </a:prstGeom>
        </p:spPr>
        <p:txBody>
          <a:bodyPr vert="horz" lIns="92312" tIns="46157" rIns="92312" bIns="46157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1703" y="4"/>
            <a:ext cx="2984871" cy="501094"/>
          </a:xfrm>
          <a:prstGeom prst="rect">
            <a:avLst/>
          </a:prstGeom>
        </p:spPr>
        <p:txBody>
          <a:bodyPr vert="horz" lIns="92312" tIns="46157" rIns="92312" bIns="46157" rtlCol="0"/>
          <a:lstStyle>
            <a:lvl1pPr algn="r">
              <a:defRPr sz="1200"/>
            </a:lvl1pPr>
          </a:lstStyle>
          <a:p>
            <a:fld id="{CA78F2A3-DBBF-4FB8-84EB-924302DDD686}" type="datetimeFigureOut">
              <a:rPr lang="th-TH" smtClean="0"/>
              <a:pPr/>
              <a:t>18/03/61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2" y="9519060"/>
            <a:ext cx="2984871" cy="501094"/>
          </a:xfrm>
          <a:prstGeom prst="rect">
            <a:avLst/>
          </a:prstGeom>
        </p:spPr>
        <p:txBody>
          <a:bodyPr vert="horz" lIns="92312" tIns="46157" rIns="92312" bIns="46157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1703" y="9519060"/>
            <a:ext cx="2984871" cy="501094"/>
          </a:xfrm>
          <a:prstGeom prst="rect">
            <a:avLst/>
          </a:prstGeom>
        </p:spPr>
        <p:txBody>
          <a:bodyPr vert="horz" lIns="92312" tIns="46157" rIns="92312" bIns="46157" rtlCol="0" anchor="b"/>
          <a:lstStyle>
            <a:lvl1pPr algn="r">
              <a:defRPr sz="1200"/>
            </a:lvl1pPr>
          </a:lstStyle>
          <a:p>
            <a:fld id="{5CD67A72-D74F-44F2-8ADF-F6F43ADD9AF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0255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85301" cy="501094"/>
          </a:xfrm>
          <a:prstGeom prst="rect">
            <a:avLst/>
          </a:prstGeom>
        </p:spPr>
        <p:txBody>
          <a:bodyPr vert="horz" lIns="92592" tIns="46295" rIns="92592" bIns="4629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247" y="4"/>
            <a:ext cx="2985301" cy="501094"/>
          </a:xfrm>
          <a:prstGeom prst="rect">
            <a:avLst/>
          </a:prstGeom>
        </p:spPr>
        <p:txBody>
          <a:bodyPr vert="horz" lIns="92592" tIns="46295" rIns="92592" bIns="46295" rtlCol="0"/>
          <a:lstStyle>
            <a:lvl1pPr algn="r">
              <a:defRPr sz="1200"/>
            </a:lvl1pPr>
          </a:lstStyle>
          <a:p>
            <a:fld id="{891DE6EC-50B1-4313-81FF-3985DE0440EC}" type="datetimeFigureOut">
              <a:rPr lang="th-TH" smtClean="0"/>
              <a:pPr/>
              <a:t>18/03/61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92" tIns="46295" rIns="92592" bIns="4629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175" y="4760402"/>
            <a:ext cx="5511823" cy="4509849"/>
          </a:xfrm>
          <a:prstGeom prst="rect">
            <a:avLst/>
          </a:prstGeom>
        </p:spPr>
        <p:txBody>
          <a:bodyPr vert="horz" lIns="92592" tIns="46295" rIns="92592" bIns="46295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2" y="9519193"/>
            <a:ext cx="2985301" cy="501094"/>
          </a:xfrm>
          <a:prstGeom prst="rect">
            <a:avLst/>
          </a:prstGeom>
        </p:spPr>
        <p:txBody>
          <a:bodyPr vert="horz" lIns="92592" tIns="46295" rIns="92592" bIns="4629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247" y="9519193"/>
            <a:ext cx="2985301" cy="501094"/>
          </a:xfrm>
          <a:prstGeom prst="rect">
            <a:avLst/>
          </a:prstGeom>
        </p:spPr>
        <p:txBody>
          <a:bodyPr vert="horz" lIns="92592" tIns="46295" rIns="92592" bIns="46295" rtlCol="0" anchor="b"/>
          <a:lstStyle>
            <a:lvl1pPr algn="r">
              <a:defRPr sz="1200"/>
            </a:lvl1pPr>
          </a:lstStyle>
          <a:p>
            <a:fld id="{FBEECED4-580F-4FC6-BA8D-C6C4F374FB0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5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dirty="0" smtClean="0">
              <a:cs typeface="Tahoma" pitchFamily="34" charset="-34"/>
            </a:endParaRPr>
          </a:p>
        </p:txBody>
      </p:sp>
      <p:sp>
        <p:nvSpPr>
          <p:cNvPr id="41988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50071" indent="-288489" eaLnBrk="0" hangingPunct="0"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53955" indent="-230791" eaLnBrk="0" hangingPunct="0"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15538" indent="-230791" eaLnBrk="0" hangingPunct="0"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77120" indent="-230791" eaLnBrk="0" hangingPunct="0"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38702" indent="-230791" eaLnBrk="0" fontAlgn="base" hangingPunct="0">
              <a:spcBef>
                <a:spcPct val="0"/>
              </a:spcBef>
              <a:spcAft>
                <a:spcPct val="0"/>
              </a:spcAft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3000283" indent="-230791" eaLnBrk="0" fontAlgn="base" hangingPunct="0">
              <a:spcBef>
                <a:spcPct val="0"/>
              </a:spcBef>
              <a:spcAft>
                <a:spcPct val="0"/>
              </a:spcAft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61865" indent="-230791" eaLnBrk="0" fontAlgn="base" hangingPunct="0">
              <a:spcBef>
                <a:spcPct val="0"/>
              </a:spcBef>
              <a:spcAft>
                <a:spcPct val="0"/>
              </a:spcAft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923447" indent="-230791" eaLnBrk="0" fontAlgn="base" hangingPunct="0">
              <a:spcBef>
                <a:spcPct val="0"/>
              </a:spcBef>
              <a:spcAft>
                <a:spcPct val="0"/>
              </a:spcAft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BB73DE72-C4BC-49A0-B12F-9E4754CAAD89}" type="slidenum">
              <a:rPr lang="th-TH" sz="1200">
                <a:solidFill>
                  <a:srgbClr val="000000"/>
                </a:solidFill>
              </a:rPr>
              <a:pPr eaLnBrk="1" hangingPunct="1"/>
              <a:t>1</a:t>
            </a:fld>
            <a:endParaRPr lang="th-TH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50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4045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5192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519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519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519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smtClean="0"/>
          </a:p>
        </p:txBody>
      </p:sp>
      <p:sp>
        <p:nvSpPr>
          <p:cNvPr id="44036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50146" indent="-288518" eaLnBrk="0" hangingPunct="0"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54071" indent="-230814" eaLnBrk="0" hangingPunct="0"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15699" indent="-230814" eaLnBrk="0" hangingPunct="0"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77327" indent="-230814" eaLnBrk="0" hangingPunct="0"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38956" indent="-230814" eaLnBrk="0" fontAlgn="base" hangingPunct="0">
              <a:spcBef>
                <a:spcPct val="0"/>
              </a:spcBef>
              <a:spcAft>
                <a:spcPct val="0"/>
              </a:spcAft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3000584" indent="-230814" eaLnBrk="0" fontAlgn="base" hangingPunct="0">
              <a:spcBef>
                <a:spcPct val="0"/>
              </a:spcBef>
              <a:spcAft>
                <a:spcPct val="0"/>
              </a:spcAft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62212" indent="-230814" eaLnBrk="0" fontAlgn="base" hangingPunct="0">
              <a:spcBef>
                <a:spcPct val="0"/>
              </a:spcBef>
              <a:spcAft>
                <a:spcPct val="0"/>
              </a:spcAft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923841" indent="-230814" eaLnBrk="0" fontAlgn="base" hangingPunct="0">
              <a:spcBef>
                <a:spcPct val="0"/>
              </a:spcBef>
              <a:spcAft>
                <a:spcPct val="0"/>
              </a:spcAft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761CE117-AFB7-4AF6-B2C9-66FC072F70BE}" type="slidenum">
              <a:rPr lang="th-TH" sz="1200">
                <a:solidFill>
                  <a:srgbClr val="000000"/>
                </a:solidFill>
              </a:rPr>
              <a:pPr eaLnBrk="1" hangingPunct="1"/>
              <a:t>10</a:t>
            </a:fld>
            <a:endParaRPr lang="th-TH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4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18/03/61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18/03/61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923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415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002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242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951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035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232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189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736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1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18/03/61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070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376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588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332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252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022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288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546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253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9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270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52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708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544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234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241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038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271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949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027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8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38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06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102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495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54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4168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201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124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916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535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70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27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834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627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730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7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41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27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16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65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9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18/03/61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53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99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33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64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89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89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70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66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24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18/03/61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2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10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82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82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97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973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04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93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57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0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18/03/61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36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237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850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61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304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709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72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72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417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4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18/03/61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587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74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28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61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191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72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089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662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496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3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18/03/61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209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035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654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227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454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78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52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587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09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9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18/03/61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82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06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41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941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230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317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135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285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702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18/03/61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689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722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642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005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736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211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638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072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198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18/03/61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826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667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324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15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892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173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479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755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95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1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18/03/61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7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1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0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0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1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8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8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0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0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2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8F77-B4FD-49EF-9BD0-E562CD33AB4C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18/03/61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91DF-F1D6-4982-A5E8-1EB9E8696A4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9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6762" y="1196752"/>
            <a:ext cx="9036496" cy="1152525"/>
          </a:xfrm>
        </p:spPr>
        <p:txBody>
          <a:bodyPr>
            <a:noAutofit/>
          </a:bodyPr>
          <a:lstStyle/>
          <a:p>
            <a:pPr marR="0" algn="ctr"/>
            <a:r>
              <a:rPr lang="th-TH" sz="5400" b="1" dirty="0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หลักเกณฑ์และวิธีการให้ข้าราชการครูและบุคลากรทางการศึกษา ตำแหน่งครู </a:t>
            </a:r>
            <a:br>
              <a:rPr lang="th-TH" sz="5400" b="1" dirty="0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5400" b="1" dirty="0" err="1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5400" b="1" dirty="0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ฐานะและเลื่อน</a:t>
            </a:r>
            <a:r>
              <a:rPr lang="th-TH" sz="5400" b="1" dirty="0" err="1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5400" b="1" dirty="0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ฐานะ </a:t>
            </a:r>
          </a:p>
          <a:p>
            <a:pPr marR="0" algn="ctr"/>
            <a:r>
              <a:rPr lang="th-TH" sz="3200" b="1" dirty="0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ตามหนังสือสำนักงาน ก.ค.ศ. ที่ </a:t>
            </a:r>
            <a:r>
              <a:rPr lang="th-TH" sz="3200" b="1" dirty="0" err="1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ศธ</a:t>
            </a:r>
            <a:r>
              <a:rPr lang="th-TH" sz="3200" b="1" dirty="0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 0206.3/ว 21 ลงวันที่ 5 กรกฎาคม 2560</a:t>
            </a:r>
          </a:p>
          <a:p>
            <a:pPr marR="0" algn="ctr"/>
            <a:endParaRPr lang="en-US" sz="5400" b="1" dirty="0" smtClean="0">
              <a:solidFill>
                <a:srgbClr val="001A4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53096" r="79877" b="33171"/>
          <a:stretch>
            <a:fillRect/>
          </a:stretch>
        </p:blipFill>
        <p:spPr bwMode="auto">
          <a:xfrm>
            <a:off x="3419648" y="4221187"/>
            <a:ext cx="23764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à¸à¸¥à¸à¸²à¸£à¸à¹à¸à¸«à¸²à¸£à¸¹à¸à¸ à¸²à¸à¸ªà¸³à¸«à¸£à¸±à¸ à¸à¸£à¸²à¸­à¸²à¸à¸µà¸§à¸°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" name="Picture 1" descr="à¸ªà¸³à¸à¸±à¸à¸à¸²à¸à¸à¸à¸°à¸à¸£à¸£à¸¡à¸à¸²à¸£à¸à¸²à¸£à¸­à¸²à¸à¸µà¸§à¸¨à¸¶à¸à¸©à¸² à¹à¸à¸´à¸à¸ªà¸­à¸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798"/>
            <a:ext cx="2328962" cy="1194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9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ชื่อเรื่อง 1"/>
          <p:cNvSpPr txBox="1">
            <a:spLocks/>
          </p:cNvSpPr>
          <p:nvPr/>
        </p:nvSpPr>
        <p:spPr bwMode="auto">
          <a:xfrm>
            <a:off x="611188" y="1073150"/>
            <a:ext cx="8389937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endParaRPr lang="en-US" sz="3200">
              <a:solidFill>
                <a:srgbClr val="0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7654" name="สี่เหลี่ยมผืนผ้า 6"/>
          <p:cNvSpPr>
            <a:spLocks noChangeArrowheads="1"/>
          </p:cNvSpPr>
          <p:nvPr/>
        </p:nvSpPr>
        <p:spPr bwMode="auto">
          <a:xfrm>
            <a:off x="107950" y="1341438"/>
            <a:ext cx="37433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grpSp>
        <p:nvGrpSpPr>
          <p:cNvPr id="27655" name="กลุ่ม 12"/>
          <p:cNvGrpSpPr>
            <a:grpSpLocks/>
          </p:cNvGrpSpPr>
          <p:nvPr/>
        </p:nvGrpSpPr>
        <p:grpSpPr bwMode="auto">
          <a:xfrm>
            <a:off x="179388" y="3633788"/>
            <a:ext cx="3168650" cy="1090612"/>
            <a:chOff x="874030" y="2235596"/>
            <a:chExt cx="3168353" cy="1090664"/>
          </a:xfrm>
        </p:grpSpPr>
        <p:sp>
          <p:nvSpPr>
            <p:cNvPr id="3" name="วงรี 2"/>
            <p:cNvSpPr/>
            <p:nvPr/>
          </p:nvSpPr>
          <p:spPr>
            <a:xfrm>
              <a:off x="874030" y="2235596"/>
              <a:ext cx="3168353" cy="109066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800" b="0" dirty="0">
                <a:solidFill>
                  <a:prstClr val="white"/>
                </a:solidFill>
              </a:endParaRPr>
            </a:p>
          </p:txBody>
        </p:sp>
        <p:sp>
          <p:nvSpPr>
            <p:cNvPr id="27670" name="TextBox 7"/>
            <p:cNvSpPr txBox="1">
              <a:spLocks noChangeArrowheads="1"/>
            </p:cNvSpPr>
            <p:nvPr/>
          </p:nvSpPr>
          <p:spPr bwMode="auto">
            <a:xfrm>
              <a:off x="997148" y="2462164"/>
              <a:ext cx="29732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24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2. ด้านการบริหารจัดการชั้นเรียน</a:t>
              </a:r>
            </a:p>
            <a:p>
              <a:pPr algn="ctr" eaLnBrk="1" hangingPunct="1"/>
              <a:r>
                <a:rPr lang="th-TH" sz="24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3 ตัวชี้วัด</a:t>
              </a:r>
              <a:endParaRPr lang="th-TH" sz="2400" b="0">
                <a:solidFill>
                  <a:srgbClr val="FFFFFF"/>
                </a:solidFill>
                <a:latin typeface="Constantia" pitchFamily="18" charset="0"/>
                <a:cs typeface="Browallia New" pitchFamily="34" charset="-34"/>
              </a:endParaRPr>
            </a:p>
          </p:txBody>
        </p:sp>
      </p:grpSp>
      <p:grpSp>
        <p:nvGrpSpPr>
          <p:cNvPr id="27656" name="กลุ่ม 9"/>
          <p:cNvGrpSpPr>
            <a:grpSpLocks/>
          </p:cNvGrpSpPr>
          <p:nvPr/>
        </p:nvGrpSpPr>
        <p:grpSpPr bwMode="auto">
          <a:xfrm>
            <a:off x="179388" y="5160963"/>
            <a:ext cx="3168650" cy="1354137"/>
            <a:chOff x="1026430" y="3778495"/>
            <a:chExt cx="3168353" cy="1354890"/>
          </a:xfrm>
        </p:grpSpPr>
        <p:sp>
          <p:nvSpPr>
            <p:cNvPr id="11" name="วงรี 10"/>
            <p:cNvSpPr/>
            <p:nvPr/>
          </p:nvSpPr>
          <p:spPr>
            <a:xfrm>
              <a:off x="1026430" y="3778495"/>
              <a:ext cx="3168353" cy="135489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800" b="0" dirty="0">
                <a:solidFill>
                  <a:prstClr val="white"/>
                </a:solidFill>
              </a:endParaRPr>
            </a:p>
          </p:txBody>
        </p:sp>
        <p:sp>
          <p:nvSpPr>
            <p:cNvPr id="27668" name="TextBox 11"/>
            <p:cNvSpPr txBox="1">
              <a:spLocks noChangeArrowheads="1"/>
            </p:cNvSpPr>
            <p:nvPr/>
          </p:nvSpPr>
          <p:spPr bwMode="auto">
            <a:xfrm>
              <a:off x="1475657" y="3933056"/>
              <a:ext cx="237626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24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3. ด้านการพัฒนาตนเอง</a:t>
              </a:r>
            </a:p>
            <a:p>
              <a:pPr eaLnBrk="1" hangingPunct="1"/>
              <a:r>
                <a:rPr lang="th-TH" sz="24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    และพัฒนาวิชาชีพ</a:t>
              </a:r>
            </a:p>
            <a:p>
              <a:pPr algn="ctr" eaLnBrk="1" hangingPunct="1"/>
              <a:r>
                <a:rPr lang="th-TH" sz="24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2 ตัวชี้วัด</a:t>
              </a:r>
              <a:endParaRPr lang="th-TH" sz="2400" b="0">
                <a:solidFill>
                  <a:srgbClr val="FFFFFF"/>
                </a:solidFill>
                <a:latin typeface="Constantia" pitchFamily="18" charset="0"/>
                <a:cs typeface="Browallia New" pitchFamily="34" charset="-34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59225" y="1154113"/>
            <a:ext cx="5041900" cy="31384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1.1 สร้างและหรือพัฒนาหลักสูตร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1.2 การจัดการเรียนรู้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1.2.1 การออกแบบหน่วยการเรียนรู้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1.2.2 การจัดทำแผนการจัดการเรียนรู้/แผนการจัดการศึกษาเฉพาะบุคคล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       (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IEP</a:t>
            </a: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)/แผนการสอนเฉพาะบุคคล (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IIP)/</a:t>
            </a: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แผนการจัดประสบการณ์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1.2.3 กลยุทธ์ในการจัดการเรียนรู้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1.2.4 คุณภาพผู้เรียน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1.3 การสร้างและการพัฒนา สื่อ นวัตกรรม เทคโนโลยีทางการศึกษา และแหล่ง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เรียนรู้ในการจัดการเรียนรู้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1.4 การวัดและประเมินผลการเรียนรู้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1.5 การวิจัยเพื่อพัฒนาการเรียนรู้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738" y="4449763"/>
            <a:ext cx="4824412" cy="923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2.1 การบริหารจัดการชั้นเรียน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2.2 การจัดระบบดูแลช่วยเหลือผู้เรียน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2.3 การจัดทำข้อมูลสารสนเทศ และเอกสารประจำชั้นเรียนหรือประจำวิชา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3200" y="5519738"/>
            <a:ext cx="2503488" cy="646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3.1 การพัฒนาตนเอง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3.2 การพัฒนาวิชาชีพ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518" y="1322388"/>
            <a:ext cx="3097213" cy="522287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ประเมิน 3 ด้าน 13 ตัวชี้วัด</a:t>
            </a:r>
            <a:endParaRPr lang="en-US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ลูกศรขวา 14"/>
          <p:cNvSpPr/>
          <p:nvPr/>
        </p:nvSpPr>
        <p:spPr>
          <a:xfrm>
            <a:off x="3419475" y="2516188"/>
            <a:ext cx="479425" cy="2698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 b="0">
              <a:solidFill>
                <a:srgbClr val="FF0000"/>
              </a:solidFill>
            </a:endParaRPr>
          </a:p>
        </p:txBody>
      </p:sp>
      <p:sp>
        <p:nvSpPr>
          <p:cNvPr id="20" name="ลูกศรขวา 19"/>
          <p:cNvSpPr/>
          <p:nvPr/>
        </p:nvSpPr>
        <p:spPr>
          <a:xfrm rot="2452509">
            <a:off x="3286125" y="4440238"/>
            <a:ext cx="677863" cy="28416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 b="0">
              <a:solidFill>
                <a:prstClr val="white"/>
              </a:solidFill>
            </a:endParaRPr>
          </a:p>
        </p:txBody>
      </p:sp>
      <p:sp>
        <p:nvSpPr>
          <p:cNvPr id="21" name="ลูกศรขวา 20"/>
          <p:cNvSpPr/>
          <p:nvPr/>
        </p:nvSpPr>
        <p:spPr>
          <a:xfrm>
            <a:off x="3448050" y="5607050"/>
            <a:ext cx="477838" cy="2698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 b="0">
              <a:solidFill>
                <a:prstClr val="white"/>
              </a:solidFill>
            </a:endParaRPr>
          </a:p>
        </p:txBody>
      </p:sp>
      <p:grpSp>
        <p:nvGrpSpPr>
          <p:cNvPr id="27664" name="กลุ่ม 21"/>
          <p:cNvGrpSpPr>
            <a:grpSpLocks/>
          </p:cNvGrpSpPr>
          <p:nvPr/>
        </p:nvGrpSpPr>
        <p:grpSpPr bwMode="auto">
          <a:xfrm>
            <a:off x="179388" y="2133600"/>
            <a:ext cx="3168650" cy="1090613"/>
            <a:chOff x="874030" y="2235596"/>
            <a:chExt cx="3168353" cy="1090664"/>
          </a:xfrm>
        </p:grpSpPr>
        <p:sp>
          <p:nvSpPr>
            <p:cNvPr id="23" name="วงรี 22"/>
            <p:cNvSpPr/>
            <p:nvPr/>
          </p:nvSpPr>
          <p:spPr>
            <a:xfrm>
              <a:off x="874030" y="2235596"/>
              <a:ext cx="3168353" cy="109066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800" b="0" dirty="0">
                <a:solidFill>
                  <a:prstClr val="white"/>
                </a:solidFill>
              </a:endParaRPr>
            </a:p>
          </p:txBody>
        </p:sp>
        <p:sp>
          <p:nvSpPr>
            <p:cNvPr id="27666" name="TextBox 23"/>
            <p:cNvSpPr txBox="1">
              <a:spLocks noChangeArrowheads="1"/>
            </p:cNvSpPr>
            <p:nvPr/>
          </p:nvSpPr>
          <p:spPr bwMode="auto">
            <a:xfrm>
              <a:off x="997148" y="2462164"/>
              <a:ext cx="29732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24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1. ด้านการจัดการเรียนการสอน</a:t>
              </a:r>
            </a:p>
            <a:p>
              <a:pPr algn="ctr" eaLnBrk="1" hangingPunct="1"/>
              <a:r>
                <a:rPr lang="th-TH" sz="24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8 ตัวชี้วัด</a:t>
              </a:r>
              <a:endParaRPr lang="th-TH" sz="2400" b="0">
                <a:solidFill>
                  <a:srgbClr val="FFFFFF"/>
                </a:solidFill>
                <a:latin typeface="Constantia" pitchFamily="18" charset="0"/>
                <a:cs typeface="Browallia New" pitchFamily="34" charset="-34"/>
              </a:endParaRPr>
            </a:p>
          </p:txBody>
        </p:sp>
      </p:grpSp>
      <p:sp>
        <p:nvSpPr>
          <p:cNvPr id="24" name="สี่เหลี่ยมผืนผ้ามุมมน 23"/>
          <p:cNvSpPr/>
          <p:nvPr/>
        </p:nvSpPr>
        <p:spPr>
          <a:xfrm>
            <a:off x="3348038" y="116632"/>
            <a:ext cx="2664122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25" name="ชื่อเรื่อง 1"/>
          <p:cNvSpPr txBox="1">
            <a:spLocks/>
          </p:cNvSpPr>
          <p:nvPr/>
        </p:nvSpPr>
        <p:spPr>
          <a:xfrm>
            <a:off x="1331640" y="260648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ตัวชี้วัด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1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896271"/>
              </p:ext>
            </p:extLst>
          </p:nvPr>
        </p:nvGraphicFramePr>
        <p:xfrm>
          <a:off x="395536" y="1943384"/>
          <a:ext cx="8352928" cy="334370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536504"/>
                <a:gridCol w="3816424"/>
              </a:tblGrid>
              <a:tr h="64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ชนก.</a:t>
                      </a:r>
                      <a:r>
                        <a:rPr lang="th-TH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กรรมการ  1  ชุด  ประเมิน  3  ด้าน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ชนพ</a:t>
                      </a: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., </a:t>
                      </a:r>
                      <a:r>
                        <a:rPr lang="th-TH" sz="24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</a:t>
                      </a: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., </a:t>
                      </a:r>
                      <a:r>
                        <a:rPr lang="th-TH" sz="24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ชชพ</a:t>
                      </a: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กรรมการ ชุดที่ 1  ประเมิน ด้านที่ 1 + ด้านที่ 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     ชุดที่ 2  ประเมิน ด้านที่ 3 </a:t>
                      </a:r>
                      <a:endParaRPr lang="th-TH" sz="24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ทุก</a:t>
                      </a:r>
                      <a:r>
                        <a:rPr lang="th-TH" sz="2400" b="1" spc="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ผอ. ประเมิน ผลงานที่เกิดจากการปฏิบัติหน้าที่ 3 ด้าน 13 ตัวชี้วัด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ให้ ผอ. ตั้งคณะกรรมการตรวจสอบและ กลั่นกรองข้อมูล พร้อมทั้งเสนอความเห็น </a:t>
                      </a:r>
                      <a:r>
                        <a:rPr lang="th-TH" sz="24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สี่เหลี่ยมผืนผ้ามุมมน 13"/>
          <p:cNvSpPr/>
          <p:nvPr/>
        </p:nvSpPr>
        <p:spPr>
          <a:xfrm>
            <a:off x="3131840" y="692696"/>
            <a:ext cx="3096344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836712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ผู้ประเมิน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80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2843808" y="188640"/>
            <a:ext cx="367240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332656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เกณฑ์ตัดสิน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377622"/>
              </p:ext>
            </p:extLst>
          </p:nvPr>
        </p:nvGraphicFramePr>
        <p:xfrm>
          <a:off x="296232" y="1324783"/>
          <a:ext cx="8596248" cy="4912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9544"/>
                <a:gridCol w="1584176"/>
                <a:gridCol w="1656184"/>
                <a:gridCol w="1512168"/>
                <a:gridCol w="1584176"/>
              </a:tblGrid>
              <a:tr h="4261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การประเมิน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เกณฑ์ตัดสิน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619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ชำนาญการ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spc="-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ชำนาญการพิเศษ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เชี่ยวชาญ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เชี่ยวชาญพิเศษ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92351">
                <a:tc>
                  <a:txBody>
                    <a:bodyPr/>
                    <a:lstStyle/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ด้าน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การจัดการเรียน</a:t>
                      </a:r>
                      <a:b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การสอน (8 ตัวชี้วัด)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ทุกตัวชี้วัดต้องได้</a:t>
                      </a:r>
                      <a:b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ไม่ต่ำกว่า ระดับ 2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ทุกตัวชี้วัดต้องได้</a:t>
                      </a:r>
                      <a:b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ไม่ต่ำกว่า ระดับ 3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ทุกตัวชี้วัดต้องได้</a:t>
                      </a:r>
                      <a:b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ไม่ต่ำกว่า ระดับ 4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ทุกตัวชี้วัดต้องได้</a:t>
                      </a:r>
                      <a:b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ไม่ต่ำกว่า ระดับ 5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33CC33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ด้าน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การบริหารจัดการ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b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ชั้นเรียน (3 ตัวชี้วัด)</a:t>
                      </a:r>
                    </a:p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ตัวชี้วัด ต้องได้  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ระดับ 2      จำนวน 2 ตัวชี้วัด และในจำนวน 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 ตัวชี้วัด ต้องมีอยู่ในด้าน 2 และด้าน 3</a:t>
                      </a: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ตัวชี้วัด ต้องได้  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ระดับ 2      จำนวน 3 ตัวชี้วัด และในจำนวน 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 ตัวชี้วัด ต้องมีอยู่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ในด้าน 2 และด้าน 3</a:t>
                      </a: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ตัวชี้วัด ต้องได้  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ระดับ 3     จำนวน 3 ตัวชี้วัด และในจำนวน 3 ตัวชี้วัด ต้องมีอยู่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ในด้าน 2 และด้าน 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66FF6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ตัวชี้วัด ต้องได้  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ระดับ 4     จำนวน 3 ตัวชี้วัด และในจำนวน 3 ตัวชี้วัด ต้องมีอยู่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ในด้าน 2 และด้าน 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33CC33"/>
                    </a:solidFill>
                  </a:tcPr>
                </a:tc>
              </a:tr>
              <a:tr h="1350236">
                <a:tc>
                  <a:txBody>
                    <a:bodyPr/>
                    <a:lstStyle/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ด้านการพัฒนาตนเอง</a:t>
                      </a:r>
                      <a:b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และพัฒนาวิชาชีพ </a:t>
                      </a:r>
                      <a:endParaRPr lang="th-TH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(2 ตัวชี้วัด)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93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 ผลงานทางวิชาการ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spc="-2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กรรมการแต่ละคน</a:t>
                      </a:r>
                      <a:r>
                        <a:rPr lang="th-TH" sz="2000" b="1" spc="-4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ไม่ต่ำกว่าร้อยละ 75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spc="-2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กรรมการแต่ละ</a:t>
                      </a:r>
                      <a:r>
                        <a:rPr lang="th-TH" sz="2000" b="1" spc="-2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br>
                        <a:rPr lang="th-TH" sz="2000" b="1" spc="-2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</a:t>
                      </a:r>
                      <a:r>
                        <a:rPr lang="th-TH" sz="2000" b="1" spc="-4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ต่ำกว่าร้อยละ 80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cxnSp>
        <p:nvCxnSpPr>
          <p:cNvPr id="7" name="ตัวเชื่อมต่อตรง 6"/>
          <p:cNvCxnSpPr/>
          <p:nvPr/>
        </p:nvCxnSpPr>
        <p:spPr>
          <a:xfrm>
            <a:off x="296232" y="3168264"/>
            <a:ext cx="86409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251520" y="5544528"/>
            <a:ext cx="86409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251520" y="4193792"/>
            <a:ext cx="230425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>
            <a:off x="2555776" y="2204864"/>
            <a:ext cx="0" cy="3339664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4139952" y="2204864"/>
            <a:ext cx="0" cy="3339664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>
            <a:off x="5796136" y="2204864"/>
            <a:ext cx="0" cy="403244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/>
          <p:nvPr/>
        </p:nvCxnSpPr>
        <p:spPr>
          <a:xfrm>
            <a:off x="7308304" y="2204864"/>
            <a:ext cx="0" cy="403244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3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3347864" y="864008"/>
            <a:ext cx="2592288" cy="602616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954176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การประเมินรายปี</a:t>
            </a:r>
            <a:endParaRPr lang="th-TH" sz="32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835696" y="103728"/>
            <a:ext cx="5400600" cy="648072"/>
          </a:xfrm>
          <a:prstGeom prst="roundRect">
            <a:avLst/>
          </a:prstGeom>
          <a:solidFill>
            <a:srgbClr val="66FF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1331640" y="162088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การดำเนินการและวิธีการประเมิน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วงรี 17"/>
          <p:cNvSpPr/>
          <p:nvPr/>
        </p:nvSpPr>
        <p:spPr>
          <a:xfrm>
            <a:off x="714632" y="459256"/>
            <a:ext cx="864096" cy="805364"/>
          </a:xfrm>
          <a:prstGeom prst="ellipse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ครู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ลูกศรลง 18"/>
          <p:cNvSpPr/>
          <p:nvPr/>
        </p:nvSpPr>
        <p:spPr>
          <a:xfrm>
            <a:off x="935596" y="1367190"/>
            <a:ext cx="396044" cy="405626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935596" y="1844824"/>
            <a:ext cx="1836204" cy="769441"/>
          </a:xfrm>
          <a:prstGeom prst="rect">
            <a:avLst/>
          </a:prstGeom>
          <a:solidFill>
            <a:srgbClr val="FF99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ปีการศึกษาที่ 1</a:t>
            </a:r>
          </a:p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2633" y="4797152"/>
            <a:ext cx="1836204" cy="769441"/>
          </a:xfrm>
          <a:prstGeom prst="rect">
            <a:avLst/>
          </a:prstGeom>
          <a:solidFill>
            <a:srgbClr val="FF99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ปีการศึกษาที่ 4</a:t>
            </a:r>
          </a:p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1600" y="2803575"/>
            <a:ext cx="1836204" cy="769441"/>
          </a:xfrm>
          <a:prstGeom prst="rect">
            <a:avLst/>
          </a:prstGeom>
          <a:solidFill>
            <a:srgbClr val="FF99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ปีการศึกษาที่ 2</a:t>
            </a:r>
          </a:p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8988" y="5755903"/>
            <a:ext cx="1836204" cy="769441"/>
          </a:xfrm>
          <a:prstGeom prst="rect">
            <a:avLst/>
          </a:prstGeom>
          <a:solidFill>
            <a:srgbClr val="FF99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ปีการศึกษา</a:t>
            </a:r>
            <a:r>
              <a:rPr lang="th-TH" b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ที่ 5</a:t>
            </a:r>
            <a:endParaRPr lang="th-TH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1600" y="3811687"/>
            <a:ext cx="1836204" cy="769441"/>
          </a:xfrm>
          <a:prstGeom prst="rect">
            <a:avLst/>
          </a:prstGeom>
          <a:solidFill>
            <a:srgbClr val="FF99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ปีการศึกษาที่ 3</a:t>
            </a:r>
          </a:p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วงรี 24"/>
          <p:cNvSpPr/>
          <p:nvPr/>
        </p:nvSpPr>
        <p:spPr>
          <a:xfrm>
            <a:off x="3131840" y="1700808"/>
            <a:ext cx="1404156" cy="432048"/>
          </a:xfrm>
          <a:prstGeom prst="ellipse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ภาค 1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วงรี 26"/>
          <p:cNvSpPr/>
          <p:nvPr/>
        </p:nvSpPr>
        <p:spPr>
          <a:xfrm>
            <a:off x="3131840" y="2254225"/>
            <a:ext cx="1404156" cy="454695"/>
          </a:xfrm>
          <a:prstGeom prst="ellipse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ภาค 2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" name="ตัวเชื่อมต่อตรง 8"/>
          <p:cNvCxnSpPr>
            <a:stCxn id="20" idx="3"/>
          </p:cNvCxnSpPr>
          <p:nvPr/>
        </p:nvCxnSpPr>
        <p:spPr>
          <a:xfrm>
            <a:off x="2771800" y="2229545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>
            <a:off x="2949936" y="1916832"/>
            <a:ext cx="6824" cy="576064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>
            <a:off x="2929464" y="1913064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>
            <a:off x="2956760" y="2465600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769224" y="2215896"/>
            <a:ext cx="0" cy="3924727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/>
          <p:nvPr/>
        </p:nvCxnSpPr>
        <p:spPr>
          <a:xfrm>
            <a:off x="764284" y="2204864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/>
          <p:cNvCxnSpPr/>
          <p:nvPr/>
        </p:nvCxnSpPr>
        <p:spPr>
          <a:xfrm>
            <a:off x="782872" y="3140968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/>
          <p:nvPr/>
        </p:nvCxnSpPr>
        <p:spPr>
          <a:xfrm>
            <a:off x="782872" y="6134240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/>
          <p:cNvCxnSpPr/>
          <p:nvPr/>
        </p:nvCxnSpPr>
        <p:spPr>
          <a:xfrm>
            <a:off x="782872" y="4149080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>
            <a:off x="782872" y="5157192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วงรี 43"/>
          <p:cNvSpPr/>
          <p:nvPr/>
        </p:nvSpPr>
        <p:spPr>
          <a:xfrm>
            <a:off x="7668344" y="215936"/>
            <a:ext cx="995252" cy="8640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ผอ.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ลูกศรลง 44"/>
          <p:cNvSpPr/>
          <p:nvPr/>
        </p:nvSpPr>
        <p:spPr>
          <a:xfrm>
            <a:off x="7967948" y="1151166"/>
            <a:ext cx="396044" cy="405626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7" name="ลูกศรเชื่อมต่อแบบตรง 46"/>
          <p:cNvCxnSpPr/>
          <p:nvPr/>
        </p:nvCxnSpPr>
        <p:spPr>
          <a:xfrm>
            <a:off x="4585648" y="1916832"/>
            <a:ext cx="763960" cy="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ชื่อเรื่อง 1"/>
          <p:cNvSpPr txBox="1">
            <a:spLocks/>
          </p:cNvSpPr>
          <p:nvPr/>
        </p:nvSpPr>
        <p:spPr>
          <a:xfrm>
            <a:off x="5407968" y="1633349"/>
            <a:ext cx="3484512" cy="93155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th-TH" sz="500" dirty="0" smtClean="0">
              <a:solidFill>
                <a:srgbClr val="FFC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ประเมิน 3 ด้าน 13 ตัวชี้วัด </a:t>
            </a:r>
            <a:b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ให้คำแนะนำ เพื่อพัฒนางาน</a:t>
            </a:r>
            <a:endParaRPr lang="th-TH" sz="2800" dirty="0">
              <a:solidFill>
                <a:schemeClr val="accent6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ชื่อเรื่อง 1"/>
          <p:cNvSpPr txBox="1">
            <a:spLocks/>
          </p:cNvSpPr>
          <p:nvPr/>
        </p:nvSpPr>
        <p:spPr>
          <a:xfrm>
            <a:off x="5407968" y="2954174"/>
            <a:ext cx="3484512" cy="133892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h-TH" sz="500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  </a:t>
            </a:r>
            <a:endParaRPr lang="th-TH" sz="2800" dirty="0" smtClean="0"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algn="l">
              <a:defRPr/>
            </a:pPr>
            <a: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 - ประเมิน 3 ด้าน 13 ตัวชี้วัด </a:t>
            </a:r>
            <a:b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 - สรุปผลการประเมินรายปี </a:t>
            </a:r>
          </a:p>
          <a:p>
            <a:pPr algn="l">
              <a:defRPr/>
            </a:pPr>
            <a: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 - แจ้งผลให้ครูทราบ </a:t>
            </a:r>
            <a:endParaRPr lang="th-TH" sz="2800" dirty="0">
              <a:solidFill>
                <a:schemeClr val="accent6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0" name="ลูกศรเชื่อมต่อแบบตรง 49"/>
          <p:cNvCxnSpPr/>
          <p:nvPr/>
        </p:nvCxnSpPr>
        <p:spPr>
          <a:xfrm>
            <a:off x="3851920" y="2753632"/>
            <a:ext cx="0" cy="504056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วงรี 52"/>
          <p:cNvSpPr/>
          <p:nvPr/>
        </p:nvSpPr>
        <p:spPr>
          <a:xfrm>
            <a:off x="5220072" y="4725144"/>
            <a:ext cx="3722476" cy="1647768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ผอ. ตั้งกรรมการตรวจสอบและกลั่นกรองข้อมูล (คุณสมบัติ)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5" name="ชื่อเรื่อง 1"/>
          <p:cNvSpPr txBox="1">
            <a:spLocks/>
          </p:cNvSpPr>
          <p:nvPr/>
        </p:nvSpPr>
        <p:spPr>
          <a:xfrm rot="16200000">
            <a:off x="-240666" y="3943443"/>
            <a:ext cx="1220467" cy="39752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th-TH" sz="400" dirty="0" smtClean="0"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LOGBOOK</a:t>
            </a:r>
            <a:endParaRPr lang="th-TH" sz="2400" dirty="0">
              <a:solidFill>
                <a:schemeClr val="accent6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66" name="ตัวเชื่อมต่อตรง 65"/>
          <p:cNvCxnSpPr/>
          <p:nvPr/>
        </p:nvCxnSpPr>
        <p:spPr>
          <a:xfrm>
            <a:off x="575556" y="4149080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ชื่อเรื่อง 1"/>
          <p:cNvSpPr txBox="1">
            <a:spLocks/>
          </p:cNvSpPr>
          <p:nvPr/>
        </p:nvSpPr>
        <p:spPr>
          <a:xfrm>
            <a:off x="3104134" y="3283945"/>
            <a:ext cx="1971922" cy="991735"/>
          </a:xfrm>
          <a:prstGeom prst="rect">
            <a:avLst/>
          </a:prstGeom>
          <a:solidFill>
            <a:srgbClr val="FF9966"/>
          </a:solidFill>
          <a:ln>
            <a:solidFill>
              <a:schemeClr val="bg1"/>
            </a:solidFill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500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  </a:t>
            </a:r>
            <a:endParaRPr lang="th-TH" sz="2800" dirty="0" smtClean="0"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ครู ประเมินตนเอง</a:t>
            </a:r>
          </a:p>
          <a:p>
            <a:pPr algn="ctr">
              <a:defRPr/>
            </a:pPr>
            <a: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3 ด้าน 13 ตัวชี้วัด</a:t>
            </a:r>
            <a:endParaRPr lang="th-TH" sz="2800" dirty="0">
              <a:solidFill>
                <a:schemeClr val="accent6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51921" y="2813439"/>
            <a:ext cx="13900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สิ้นปีการศึกษา</a:t>
            </a:r>
          </a:p>
        </p:txBody>
      </p:sp>
      <p:cxnSp>
        <p:nvCxnSpPr>
          <p:cNvPr id="46" name="ลูกศรเชื่อมต่อแบบตรง 45"/>
          <p:cNvCxnSpPr/>
          <p:nvPr/>
        </p:nvCxnSpPr>
        <p:spPr>
          <a:xfrm flipV="1">
            <a:off x="5076056" y="3779812"/>
            <a:ext cx="331912" cy="842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550060" y="4263479"/>
            <a:ext cx="13900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เสนอ ผอ.</a:t>
            </a:r>
          </a:p>
        </p:txBody>
      </p:sp>
      <p:cxnSp>
        <p:nvCxnSpPr>
          <p:cNvPr id="52" name="ลูกศรเชื่อมต่อแบบตรง 51"/>
          <p:cNvCxnSpPr/>
          <p:nvPr/>
        </p:nvCxnSpPr>
        <p:spPr>
          <a:xfrm>
            <a:off x="7149910" y="4303173"/>
            <a:ext cx="314" cy="421971"/>
          </a:xfrm>
          <a:prstGeom prst="straightConnector1">
            <a:avLst/>
          </a:prstGeom>
          <a:ln w="22225">
            <a:solidFill>
              <a:schemeClr val="bg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8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2339752" y="188640"/>
            <a:ext cx="4320480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115616" y="332656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การประเมิน เมื่อครบ 5 ปี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วงรี 1"/>
          <p:cNvSpPr/>
          <p:nvPr/>
        </p:nvSpPr>
        <p:spPr>
          <a:xfrm>
            <a:off x="755576" y="476672"/>
            <a:ext cx="1080120" cy="936104"/>
          </a:xfrm>
          <a:prstGeom prst="ellipse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ครู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10041" y="1949644"/>
            <a:ext cx="3894986" cy="47419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1331640" y="1340768"/>
            <a:ext cx="181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เมื่อครบ 5 ปี </a:t>
            </a:r>
          </a:p>
        </p:txBody>
      </p:sp>
      <p:sp>
        <p:nvSpPr>
          <p:cNvPr id="4" name="ลูกศรลง 3"/>
          <p:cNvSpPr/>
          <p:nvPr/>
        </p:nvSpPr>
        <p:spPr>
          <a:xfrm>
            <a:off x="1115616" y="1511206"/>
            <a:ext cx="396044" cy="405626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559920" y="2060847"/>
            <a:ext cx="38654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1. ตรวจสอบคุณสมบัติของตนเอง</a:t>
            </a:r>
          </a:p>
          <a:p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ระยะเวลาการดำรงตำแหน่ง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ชั่วโมงการปฏิบัติงาน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วินัย คุณธรรม จริยธรรม และจรรยาบรรณ</a:t>
            </a:r>
            <a:b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วิชาชีพ</a:t>
            </a:r>
            <a:endParaRPr lang="th-TH" sz="2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การพัฒนา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ผลการประเมินผลงานที่เกิดจากการปฏิบัติ</a:t>
            </a:r>
            <a:b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หน้าที่</a:t>
            </a:r>
          </a:p>
          <a:p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2. จัดทำคำขอ พร้อมเอกสารหลักฐาน</a:t>
            </a:r>
          </a:p>
          <a:p>
            <a:r>
              <a:rPr lang="th-TH" sz="2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3. มีผลงานทางวิชาการ (</a:t>
            </a:r>
            <a:r>
              <a:rPr lang="th-TH" sz="2200" b="1" dirty="0" err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ชช</a:t>
            </a:r>
            <a:r>
              <a:rPr lang="th-TH" sz="2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. + </a:t>
            </a:r>
            <a:r>
              <a:rPr lang="th-TH" sz="2200" b="1" dirty="0" err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ชชพ</a:t>
            </a:r>
            <a:r>
              <a:rPr lang="th-TH" sz="2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.) 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4791991" y="2040337"/>
            <a:ext cx="3894986" cy="4701031"/>
          </a:xfrm>
          <a:prstGeom prst="roundRect">
            <a:avLst/>
          </a:prstGeom>
          <a:solidFill>
            <a:srgbClr val="66FF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4791991" y="2169263"/>
            <a:ext cx="4219687" cy="4587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กรณี ผอ. มี</a:t>
            </a:r>
            <a:r>
              <a:rPr lang="th-TH" sz="2200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ฐานะไม่ต่ำกว่าที่ขอ</a:t>
            </a:r>
          </a:p>
          <a:p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ตรวจสอบคุณสมบัติ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- สรุปผลการประเมิน 3 ด้าน 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13 ตัวชี้วัด รวม 5 ปีการศึกษา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- เสนอไปยัง สอศ.. และ </a:t>
            </a:r>
            <a:r>
              <a:rPr lang="th-TH" sz="22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อ.กค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ศ. 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พิจารณาต่อไป</a:t>
            </a:r>
          </a:p>
          <a:p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กรณี ผอ. มี</a:t>
            </a:r>
            <a:r>
              <a:rPr lang="th-TH" sz="2200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ฐานะต่ำกว่าที่ขอ</a:t>
            </a:r>
          </a:p>
          <a:p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- เสนอให้ สอศ. พิจารณาแต่งตั้งข้าราชการครู</a:t>
            </a:r>
            <a:r>
              <a:rPr lang="th-TH" sz="2200" b="1" spc="-1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และบุคลากรทางการศึกษาในจังหวัดนั้นที่มี</a:t>
            </a:r>
            <a:r>
              <a:rPr lang="th-TH" sz="2200" b="1" spc="-100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2200" b="1" spc="-1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ฐานะ</a:t>
            </a:r>
            <a:br>
              <a:rPr lang="th-TH" sz="2200" b="1" spc="-1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ไม่ต่ำกว่าที่ขอร่วมประเมิน และสรุปผล </a:t>
            </a:r>
            <a:b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 ปีการศึกษา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- 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ตรวจสอบคุณสมบัติ</a:t>
            </a:r>
            <a:endParaRPr lang="th-TH" sz="22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- เสนอไปยัง สอศ.และ </a:t>
            </a:r>
            <a:r>
              <a:rPr lang="th-TH" sz="22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อ.ก</a:t>
            </a:r>
            <a:r>
              <a:rPr lang="th-TH" sz="22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ศ. พิจารณาต่อไป</a:t>
            </a:r>
          </a:p>
        </p:txBody>
      </p:sp>
      <p:sp>
        <p:nvSpPr>
          <p:cNvPr id="16" name="วงรี 15"/>
          <p:cNvSpPr/>
          <p:nvPr/>
        </p:nvSpPr>
        <p:spPr>
          <a:xfrm>
            <a:off x="7236296" y="476672"/>
            <a:ext cx="1080120" cy="93610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600" b="1" dirty="0" smtClean="0">
                <a:latin typeface="TH SarabunPSK" pitchFamily="34" charset="-34"/>
                <a:cs typeface="TH SarabunPSK" pitchFamily="34" charset="-34"/>
              </a:rPr>
              <a:t>ผอ.</a:t>
            </a:r>
            <a:endParaRPr lang="th-TH" sz="4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ลูกศรลง 16"/>
          <p:cNvSpPr/>
          <p:nvPr/>
        </p:nvSpPr>
        <p:spPr>
          <a:xfrm>
            <a:off x="7596336" y="1484784"/>
            <a:ext cx="396044" cy="405626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3211195" y="1281926"/>
            <a:ext cx="2505586" cy="523220"/>
          </a:xfrm>
          <a:prstGeom prst="rect">
            <a:avLst/>
          </a:prstGeom>
          <a:solidFill>
            <a:srgbClr val="FF99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ยื่นได้รอบปีละ 1 ครั้ง</a:t>
            </a:r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 flipH="1">
            <a:off x="1568913" y="1772816"/>
            <a:ext cx="1634935" cy="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1907704" y="378112"/>
            <a:ext cx="547260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522128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การพิจารณาอนุมัติผลการประเมิน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683568" y="1700808"/>
            <a:ext cx="3517997" cy="43204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947557" y="2049810"/>
            <a:ext cx="3096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ชนก. 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th-TH" b="1" dirty="0" err="1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ชนพ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อ.กค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ศ. 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พิจารณา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อนุมัติ</a:t>
            </a:r>
            <a:b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ก่อน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วันที่ สอศ.ได้รับ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คำขอ</a:t>
            </a:r>
          </a:p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ชช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th-TH" b="1" dirty="0" err="1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ชชพ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 </a:t>
            </a:r>
          </a:p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ก.ค.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ศ. พิจารณา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อนุมัติ</a:t>
            </a:r>
            <a:b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ก่อนวันที่สำนักงาน ก.ค.ศ.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ได้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รับคำขอ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336792" y="1700808"/>
            <a:ext cx="3024336" cy="432048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6012160" y="3140968"/>
            <a:ext cx="1677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เสนอผู้มีอำนาจตามมาตรา 53 สั่งแต่งตั้ง</a:t>
            </a:r>
            <a:endParaRPr lang="th-TH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4427984" y="3501008"/>
            <a:ext cx="720080" cy="5040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21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629939"/>
              </p:ext>
            </p:extLst>
          </p:nvPr>
        </p:nvGraphicFramePr>
        <p:xfrm>
          <a:off x="323528" y="980728"/>
          <a:ext cx="8496944" cy="5847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2664296"/>
                <a:gridCol w="1800200"/>
              </a:tblGrid>
              <a:tr h="670848">
                <a:tc gridSpan="2"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ก่อน 5 ก.ค. 60         ยื่น</a:t>
                      </a:r>
                      <a:r>
                        <a:rPr lang="th-TH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ว 17 /52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(ได้ 1 ครั้ง ภายใน 1ปี)</a:t>
                      </a:r>
                      <a:endParaRPr lang="th-TH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ตั้งแต่ 5 ก.ค. 60 เป็นต้นไป</a:t>
                      </a:r>
                      <a:endParaRPr lang="th-TH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43504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ครู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ครูผู้ช่วย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ครูผู้ช่วย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66354"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เงื่อนไขการยื่น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2800" b="1" dirty="0" smtClean="0">
                          <a:solidFill>
                            <a:srgbClr val="CC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นับแต่วันที่มีคุณสมบัติครบ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(ก่อนวันที่ 5 ก.ค. 60 ยื่นขอ</a:t>
                      </a:r>
                      <a:r>
                        <a:rPr lang="th-TH" sz="28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ฐานะ 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ว 17/52 ไว้แล้ว) 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endParaRPr lang="th-TH" sz="2800" b="1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buFontTx/>
                        <a:buNone/>
                      </a:pP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(วันที่ 5 ก.ค. 60 ยังไม่มีคุณสมบัติ)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2800" b="1" dirty="0" smtClean="0">
                          <a:solidFill>
                            <a:srgbClr val="CC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นับแต่วันที่มีหนังสือแจ้งมติ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(ก่อนวันที่ 5 ก.ค. 60 ยื่นขอ</a:t>
                      </a:r>
                      <a:r>
                        <a:rPr lang="th-TH" sz="28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ฐานะ 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ว 17/52 ไว้แล้ว)</a:t>
                      </a:r>
                      <a:endParaRPr lang="th-TH" sz="2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>
                        <a:buFontTx/>
                        <a:buNone/>
                      </a:pP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2800" b="1" spc="-120" baseline="0" dirty="0" smtClean="0">
                          <a:solidFill>
                            <a:srgbClr val="CC00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นับแต่วันที่หลักเกณฑ์และวิธีการใช้บังคับ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(วันที่ 5 ก.ค. 60 มีคุณสมบัติครบแล้ว)</a:t>
                      </a:r>
                      <a:endParaRPr lang="th-TH" sz="2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เมื่อดำรงตำแหน่งครู</a:t>
                      </a:r>
                    </a:p>
                    <a:p>
                      <a:pPr algn="l"/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จะขอ</a:t>
                      </a:r>
                      <a:r>
                        <a:rPr lang="th-TH" sz="28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ฐานะครูชำนาญการ โดยขอนำวุฒิ ป.โท / ป. เอก มา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ขอลดระยะเวลาการดำรงตำแหน่ง ต้องเป็นไปตามเงื่อนไข ว 26/59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เมื่อได้รับการแต่งตั้งให้ดำรงตำแหน่งครู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จะขอ</a:t>
                      </a:r>
                      <a:r>
                        <a:rPr lang="th-TH" sz="28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ฐานะ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ต้องยื่นขอ 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ตาม ว 21/60</a:t>
                      </a:r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267744" y="188640"/>
            <a:ext cx="4968552" cy="530608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การยื่นขอ ว17/52 ในช่วงเปลี่ยนผ่าน</a:t>
            </a:r>
            <a:endParaRPr lang="th-TH" sz="32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ลูกศรซ้าย 7"/>
          <p:cNvSpPr/>
          <p:nvPr/>
        </p:nvSpPr>
        <p:spPr>
          <a:xfrm rot="10800000">
            <a:off x="2483768" y="1412776"/>
            <a:ext cx="432048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39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214282" y="1412776"/>
            <a:ext cx="8571420" cy="47525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thaiDist">
              <a:buNone/>
            </a:pPr>
            <a:endParaRPr lang="th-TH" sz="3600" b="1" spc="-60" dirty="0" smtClean="0">
              <a:solidFill>
                <a:schemeClr val="accent6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Text Box 50"/>
          <p:cNvSpPr>
            <a:spLocks noChangeArrowheads="1"/>
          </p:cNvSpPr>
          <p:nvPr/>
        </p:nvSpPr>
        <p:spPr bwMode="auto">
          <a:xfrm>
            <a:off x="1411736" y="2444989"/>
            <a:ext cx="3242617" cy="551963"/>
          </a:xfrm>
          <a:prstGeom prst="roundRect">
            <a:avLst>
              <a:gd name="adj" fmla="val 34568"/>
            </a:avLst>
          </a:prstGeom>
          <a:solidFill>
            <a:srgbClr val="C00000"/>
          </a:solidFill>
          <a:ln w="25400">
            <a:solidFill>
              <a:srgbClr val="800C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1. ระยะเวลาการดำรงตำแหน่ง/</a:t>
            </a:r>
            <a:r>
              <a:rPr kumimoji="0" lang="th-TH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วิทย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ฐานะ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9" name="Text Box 50"/>
          <p:cNvSpPr>
            <a:spLocks noChangeArrowheads="1"/>
          </p:cNvSpPr>
          <p:nvPr/>
        </p:nvSpPr>
        <p:spPr bwMode="auto">
          <a:xfrm>
            <a:off x="1413993" y="3309085"/>
            <a:ext cx="3240359" cy="551963"/>
          </a:xfrm>
          <a:prstGeom prst="roundRect">
            <a:avLst>
              <a:gd name="adj" fmla="val 34568"/>
            </a:avLst>
          </a:prstGeom>
          <a:solidFill>
            <a:srgbClr val="00B050"/>
          </a:solidFill>
          <a:ln w="25400">
            <a:solidFill>
              <a:srgbClr val="800C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2. ชั่วโมงการปฏิบัติงาน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0" name="Text Box 50"/>
          <p:cNvSpPr>
            <a:spLocks noChangeArrowheads="1"/>
          </p:cNvSpPr>
          <p:nvPr/>
        </p:nvSpPr>
        <p:spPr bwMode="auto">
          <a:xfrm>
            <a:off x="1413993" y="4173181"/>
            <a:ext cx="3242617" cy="551963"/>
          </a:xfrm>
          <a:prstGeom prst="roundRect">
            <a:avLst>
              <a:gd name="adj" fmla="val 34568"/>
            </a:avLst>
          </a:prstGeom>
          <a:solidFill>
            <a:srgbClr val="C00000"/>
          </a:solidFill>
          <a:ln w="25400">
            <a:solidFill>
              <a:srgbClr val="800C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3. วินัย คุณธรรม จริยธรรมฯ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1" name="Text Box 50"/>
          <p:cNvSpPr>
            <a:spLocks noChangeArrowheads="1"/>
          </p:cNvSpPr>
          <p:nvPr/>
        </p:nvSpPr>
        <p:spPr bwMode="auto">
          <a:xfrm>
            <a:off x="1413993" y="4981951"/>
            <a:ext cx="3240359" cy="551963"/>
          </a:xfrm>
          <a:prstGeom prst="roundRect">
            <a:avLst>
              <a:gd name="adj" fmla="val 34568"/>
            </a:avLst>
          </a:prstGeom>
          <a:solidFill>
            <a:srgbClr val="00B050"/>
          </a:solidFill>
          <a:ln w="25400">
            <a:solidFill>
              <a:srgbClr val="800C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4. การพัฒนา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2" name="Text Box 50"/>
          <p:cNvSpPr>
            <a:spLocks noChangeArrowheads="1"/>
          </p:cNvSpPr>
          <p:nvPr/>
        </p:nvSpPr>
        <p:spPr bwMode="auto">
          <a:xfrm>
            <a:off x="1405905" y="5846047"/>
            <a:ext cx="3240359" cy="551963"/>
          </a:xfrm>
          <a:prstGeom prst="roundRect">
            <a:avLst>
              <a:gd name="adj" fmla="val 34568"/>
            </a:avLst>
          </a:prstGeom>
          <a:solidFill>
            <a:srgbClr val="00B050"/>
          </a:solidFill>
          <a:ln w="25400">
            <a:solidFill>
              <a:srgbClr val="800C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5. ผลงานที่เกิดจากการปฏิบัติหน้าที่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3" name="Text Box 50"/>
          <p:cNvSpPr>
            <a:spLocks noChangeArrowheads="1"/>
          </p:cNvSpPr>
          <p:nvPr/>
        </p:nvSpPr>
        <p:spPr bwMode="auto">
          <a:xfrm>
            <a:off x="619648" y="1652901"/>
            <a:ext cx="3672408" cy="551963"/>
          </a:xfrm>
          <a:prstGeom prst="roundRect">
            <a:avLst>
              <a:gd name="adj" fmla="val 34568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800C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ผู้ขอรับการประเมินต้องมีคุณสมบัติ</a:t>
            </a:r>
            <a:r>
              <a:rPr kumimoji="0" lang="th-TH" sz="2400" b="1" i="0" u="none" strike="noStrike" cap="none" normalizeH="0" dirty="0" smtClean="0">
                <a:ln>
                  <a:noFill/>
                </a:ln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ดังนี้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7" name="Text Box 50"/>
          <p:cNvSpPr>
            <a:spLocks noChangeArrowheads="1"/>
          </p:cNvSpPr>
          <p:nvPr/>
        </p:nvSpPr>
        <p:spPr bwMode="auto">
          <a:xfrm>
            <a:off x="5228160" y="2420888"/>
            <a:ext cx="2736304" cy="551963"/>
          </a:xfrm>
          <a:prstGeom prst="roundRect">
            <a:avLst>
              <a:gd name="adj" fmla="val 34568"/>
            </a:avLst>
          </a:prstGeom>
          <a:solidFill>
            <a:srgbClr val="FFFF00"/>
          </a:solidFill>
          <a:ln w="25400">
            <a:solidFill>
              <a:srgbClr val="800C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ดำรงตำแหน่งครูหรือ</a:t>
            </a:r>
            <a:r>
              <a:rPr kumimoji="0" lang="th-TH" sz="1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วิทย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ฐานะ</a:t>
            </a:r>
            <a:b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ที่ดำรงอยู่ในปัจจุบัน</a:t>
            </a:r>
            <a:r>
              <a:rPr kumimoji="0" lang="th-TH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เป็นเวลา 5 ปี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8" name="Text Box 50"/>
          <p:cNvSpPr>
            <a:spLocks noChangeArrowheads="1"/>
          </p:cNvSpPr>
          <p:nvPr/>
        </p:nvSpPr>
        <p:spPr bwMode="auto">
          <a:xfrm>
            <a:off x="5228158" y="4156181"/>
            <a:ext cx="2736306" cy="551963"/>
          </a:xfrm>
          <a:prstGeom prst="roundRect">
            <a:avLst>
              <a:gd name="adj" fmla="val 34568"/>
            </a:avLst>
          </a:prstGeom>
          <a:solidFill>
            <a:srgbClr val="FFFF00"/>
          </a:solidFill>
          <a:ln w="25400">
            <a:solidFill>
              <a:srgbClr val="800C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ไม่ถูกลงโทษทางวินัย/จรรยาบรรณวิชาชีพ ย้อนหลัง 5 ปี นับถึงวันที่ยื่นคำขอ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19" name="Text Box 50"/>
          <p:cNvSpPr>
            <a:spLocks noChangeArrowheads="1"/>
          </p:cNvSpPr>
          <p:nvPr/>
        </p:nvSpPr>
        <p:spPr bwMode="auto">
          <a:xfrm>
            <a:off x="5228160" y="3140968"/>
            <a:ext cx="2736304" cy="864097"/>
          </a:xfrm>
          <a:prstGeom prst="roundRect">
            <a:avLst>
              <a:gd name="adj" fmla="val 34568"/>
            </a:avLst>
          </a:prstGeom>
          <a:solidFill>
            <a:srgbClr val="FFFF00"/>
          </a:solidFill>
          <a:ln w="25400">
            <a:solidFill>
              <a:srgbClr val="800C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ระยะเวลาย้อนหลัง</a:t>
            </a:r>
            <a:r>
              <a:rPr kumimoji="0" lang="th-TH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5 ปี</a:t>
            </a:r>
            <a:endParaRPr lang="th-TH" sz="14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ชนก./</a:t>
            </a:r>
            <a:r>
              <a:rPr kumimoji="0" lang="th-TH" sz="1400" b="1" i="0" u="none" strike="noStrike" cap="none" normalizeH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ชนพ</a:t>
            </a:r>
            <a:r>
              <a:rPr kumimoji="0" lang="th-TH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.   4,000 ชม.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400" b="1" dirty="0" err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ชช</a:t>
            </a:r>
            <a: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./</a:t>
            </a:r>
            <a:r>
              <a:rPr lang="th-TH" sz="1400" b="1" dirty="0" err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ชชพ</a:t>
            </a:r>
            <a: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.     </a:t>
            </a:r>
            <a:r>
              <a:rPr lang="th-TH" sz="1400" b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4,500 </a:t>
            </a:r>
            <a: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ชม.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ต้องมี ชม. สอน/สัปดาห์ ตามที่ ก.ค.ศ. กำหนด</a:t>
            </a:r>
          </a:p>
        </p:txBody>
      </p:sp>
      <p:sp>
        <p:nvSpPr>
          <p:cNvPr id="20" name="Text Box 50"/>
          <p:cNvSpPr>
            <a:spLocks noChangeArrowheads="1"/>
          </p:cNvSpPr>
          <p:nvPr/>
        </p:nvSpPr>
        <p:spPr bwMode="auto">
          <a:xfrm>
            <a:off x="5228160" y="4893261"/>
            <a:ext cx="2736304" cy="695979"/>
          </a:xfrm>
          <a:prstGeom prst="roundRect">
            <a:avLst>
              <a:gd name="adj" fmla="val 34568"/>
            </a:avLst>
          </a:prstGeom>
          <a:solidFill>
            <a:srgbClr val="FFFF00"/>
          </a:solidFill>
          <a:ln w="25400">
            <a:solidFill>
              <a:srgbClr val="800C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ชนพ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./</a:t>
            </a:r>
            <a:r>
              <a:rPr kumimoji="0" lang="th-TH" sz="1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ชช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.</a:t>
            </a:r>
            <a:r>
              <a:rPr kumimoji="0" lang="th-TH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-- ว 3/54 (ไม่หมดอายุ)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400" b="1" baseline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ชนก.</a:t>
            </a:r>
            <a:r>
              <a:rPr lang="th-TH" sz="1400" b="1" baseline="0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/</a:t>
            </a:r>
            <a:r>
              <a:rPr lang="th-TH" sz="1400" b="1" baseline="0" dirty="0" err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ชชพ</a:t>
            </a:r>
            <a:r>
              <a:rPr lang="th-TH" sz="1400" b="1" baseline="0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.</a:t>
            </a:r>
            <a: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– ว 20/60 อบรม 20 ชม. ในปีที่ขอ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sp>
        <p:nvSpPr>
          <p:cNvPr id="21" name="Text Box 50"/>
          <p:cNvSpPr>
            <a:spLocks noChangeArrowheads="1"/>
          </p:cNvSpPr>
          <p:nvPr/>
        </p:nvSpPr>
        <p:spPr bwMode="auto">
          <a:xfrm>
            <a:off x="5220072" y="5677930"/>
            <a:ext cx="2736304" cy="864096"/>
          </a:xfrm>
          <a:prstGeom prst="roundRect">
            <a:avLst>
              <a:gd name="adj" fmla="val 34568"/>
            </a:avLst>
          </a:prstGeom>
          <a:solidFill>
            <a:srgbClr val="FFFF00"/>
          </a:solidFill>
          <a:ln w="25400">
            <a:solidFill>
              <a:srgbClr val="800C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ระยะเวลา 5 ปีการศึกษาย้อนหลัง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-  ประเมินตนเอง ตามแบบประเมินผลงานที่เกิด</a:t>
            </a:r>
            <a:b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จากการปฏิบัติหน้าที่ 3 ด้าน 13 ตัวบ่งชี้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h-TH" sz="14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-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ประเมินรายปี</a:t>
            </a:r>
            <a:r>
              <a:rPr kumimoji="0" lang="th-TH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รวม 5 ปีการศึกษา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cxnSp>
        <p:nvCxnSpPr>
          <p:cNvPr id="37" name="ลูกศรเชื่อมต่อแบบตรง 36"/>
          <p:cNvCxnSpPr>
            <a:endCxn id="17" idx="1"/>
          </p:cNvCxnSpPr>
          <p:nvPr/>
        </p:nvCxnSpPr>
        <p:spPr>
          <a:xfrm flipV="1">
            <a:off x="4654352" y="2696870"/>
            <a:ext cx="573808" cy="14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flipV="1">
            <a:off x="4654350" y="3585066"/>
            <a:ext cx="573808" cy="14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flipV="1">
            <a:off x="4656610" y="4455227"/>
            <a:ext cx="573808" cy="14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/>
          <p:nvPr/>
        </p:nvCxnSpPr>
        <p:spPr>
          <a:xfrm flipV="1">
            <a:off x="4656610" y="5241251"/>
            <a:ext cx="573808" cy="14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41"/>
          <p:cNvCxnSpPr/>
          <p:nvPr/>
        </p:nvCxnSpPr>
        <p:spPr>
          <a:xfrm flipV="1">
            <a:off x="4648522" y="6103930"/>
            <a:ext cx="573808" cy="14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สี่เหลี่ยมผืนผ้ามุมมน 21"/>
          <p:cNvSpPr/>
          <p:nvPr/>
        </p:nvSpPr>
        <p:spPr>
          <a:xfrm>
            <a:off x="282584" y="147696"/>
            <a:ext cx="8640960" cy="1224136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23" name="ชื่อเรื่อง 1"/>
          <p:cNvSpPr txBox="1">
            <a:spLocks/>
          </p:cNvSpPr>
          <p:nvPr/>
        </p:nvSpPr>
        <p:spPr>
          <a:xfrm>
            <a:off x="539552" y="260648"/>
            <a:ext cx="816605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th-TH" sz="3600" dirty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การดำเนินการขอมี</a:t>
            </a:r>
            <a:r>
              <a:rPr lang="th-TH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3600" dirty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ฐานะหรือเลื่อน</a:t>
            </a:r>
            <a:r>
              <a:rPr lang="th-TH" sz="3600" dirty="0" err="1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3600" dirty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ฐานะตาม ว 21/2560 </a:t>
            </a:r>
          </a:p>
          <a:p>
            <a:pPr lvl="0" algn="ctr">
              <a:defRPr/>
            </a:pPr>
            <a:r>
              <a:rPr lang="th-TH" sz="3600" dirty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ในช่วงระยะเวลาเปลี่ยนผ่าน</a:t>
            </a:r>
          </a:p>
        </p:txBody>
      </p:sp>
    </p:spTree>
    <p:extLst>
      <p:ext uri="{BB962C8B-B14F-4D97-AF65-F5344CB8AC3E}">
        <p14:creationId xmlns:p14="http://schemas.microsoft.com/office/powerpoint/2010/main" val="12726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844824"/>
            <a:ext cx="85689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600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ตย</a:t>
            </a:r>
            <a:r>
              <a:rPr lang="th-TH" sz="26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   การขอมี</a:t>
            </a:r>
            <a:r>
              <a:rPr lang="th-TH" sz="2600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26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ฐานะครูชำนาญการ</a:t>
            </a:r>
          </a:p>
          <a:p>
            <a:pPr algn="thaiDist"/>
            <a:r>
              <a:rPr lang="th-TH" sz="26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  ผู้ขอรับการประเมิน ต้องมีภาระงานสอนไม่ต่ำกว่าภาระงานขั้นต่ำตามที่ส่วนราชการกำหนด และต้องมีภาระงานสอนสะสมย้อนหลังเป็นเวลา 5 ปี นับถึงวันที่ยื่นคำขอ รวมกัน</a:t>
            </a:r>
            <a:br>
              <a:rPr lang="th-TH" sz="26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6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ไม่น้อยกว่า 4,000 ชั่วโมง </a:t>
            </a:r>
            <a:endParaRPr lang="th-TH" sz="2600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583926"/>
              </p:ext>
            </p:extLst>
          </p:nvPr>
        </p:nvGraphicFramePr>
        <p:xfrm>
          <a:off x="683570" y="3613755"/>
          <a:ext cx="7848873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937"/>
                <a:gridCol w="941865"/>
                <a:gridCol w="1067447"/>
                <a:gridCol w="1004656"/>
                <a:gridCol w="1004656"/>
                <a:gridCol w="1004656"/>
                <a:gridCol w="10046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การปฏิบัติงานตำแหน่งครู</a:t>
                      </a:r>
                      <a:endParaRPr lang="th-TH" sz="2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 5 ปี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จำนวนชั่วโมง</a:t>
                      </a:r>
                      <a:br>
                        <a:rPr lang="th-TH" sz="2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การปฏิบัติงาน</a:t>
                      </a:r>
                      <a:endParaRPr lang="th-TH" sz="2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700</a:t>
                      </a:r>
                      <a:endParaRPr lang="th-TH" sz="2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800</a:t>
                      </a:r>
                      <a:endParaRPr lang="th-TH" sz="2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1,000</a:t>
                      </a:r>
                      <a:endParaRPr lang="th-TH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900</a:t>
                      </a:r>
                      <a:endParaRPr lang="th-TH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600</a:t>
                      </a:r>
                      <a:endParaRPr lang="th-TH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4,000</a:t>
                      </a:r>
                      <a:endParaRPr lang="th-TH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</a:tr>
              <a:tr h="370840">
                <a:tc gridSpan="7">
                  <a:txBody>
                    <a:bodyPr/>
                    <a:lstStyle/>
                    <a:p>
                      <a:pPr algn="l"/>
                      <a:endParaRPr lang="th-TH" sz="1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6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โดยมีภาระงานสอนไม่ต่ำกว่า</a:t>
                      </a:r>
                      <a:r>
                        <a:rPr lang="th-TH" sz="2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ภาระงานขั้นต่ำตามที่ส่วนราชการกำหนด</a:t>
                      </a:r>
                      <a:br>
                        <a:rPr lang="th-TH" sz="2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6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ในแต่ละปี ต้องมีชั่วโมงสอนไม่น้อยกว่า 12 ชั่วโมง/สัปดาห์</a:t>
                      </a:r>
                      <a:endParaRPr lang="th-TH" sz="2600" b="1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600" b="1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สี่เหลี่ยมผืนผ้ามุมมน 4"/>
          <p:cNvSpPr/>
          <p:nvPr/>
        </p:nvSpPr>
        <p:spPr>
          <a:xfrm>
            <a:off x="2771800" y="404664"/>
            <a:ext cx="3888432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2771800" y="575976"/>
            <a:ext cx="3888432" cy="67462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ชั่วโมงการปฏิบัติงาน 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39361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กรณีดำรงตำแหน่งครู มาแล้วไม่น้อยกว่า 5 ปี</a:t>
            </a:r>
            <a:endParaRPr lang="th-TH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114232"/>
              </p:ext>
            </p:extLst>
          </p:nvPr>
        </p:nvGraphicFramePr>
        <p:xfrm>
          <a:off x="539552" y="3183592"/>
          <a:ext cx="799289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955"/>
                <a:gridCol w="941865"/>
                <a:gridCol w="1067447"/>
                <a:gridCol w="1004656"/>
                <a:gridCol w="1004656"/>
                <a:gridCol w="1004656"/>
                <a:gridCol w="10046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การปฏิบัติงานตำแหน่งครู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2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3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4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5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 5 ปี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จำนวนชั่วโมงการปฏิบัติงาน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600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700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1,000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900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750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จำนวนชั่วโมง 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PLC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รวม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600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700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1,000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900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800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4,000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th-TH" sz="2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th-TH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ตำแหน่งครู 4 ปี มาแล้ว ได้</a:t>
                      </a:r>
                      <a:r>
                        <a:rPr lang="th-TH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3,200 ชม.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b="1" spc="-9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ตามเกณฑ์ใหม่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th-TH" sz="8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โดยมีภาระงานสอนไม่ต่ำกว่า</a:t>
                      </a:r>
                      <a:r>
                        <a:rPr lang="th-TH" sz="20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ภาระงานขั้นต่ำตามที่ส่วนราชการกำหนด</a:t>
                      </a:r>
                      <a:br>
                        <a:rPr lang="th-TH" sz="20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baseline="0" dirty="0" smtClean="0">
                          <a:solidFill>
                            <a:srgbClr val="C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ในแต่ละปี ต้องมีชั่วโมงสอนไม่น้อยกว่า 12 ชั่วโมง/สัปดาห์</a:t>
                      </a:r>
                      <a:endParaRPr lang="th-TH" sz="2000" b="1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rgbClr val="C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1643316"/>
            <a:ext cx="8496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ตย</a:t>
            </a: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   การขอมี</a:t>
            </a:r>
            <a:r>
              <a:rPr lang="th-TH" sz="2400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ฐานะครูชำนาญการ</a:t>
            </a:r>
          </a:p>
          <a:p>
            <a:pPr algn="thaiDist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 ผู้ขอรับการประเมิน ต้องมีชั่วโมงการปฏิบัติงานในตำแหน่งครู ในปีที่ 5 ไม่น้อยกว่า 800 ชั่วโมง โดยรวมชั่วโมง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PLC </a:t>
            </a: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ไม่น้อยกว่า 50 ชั่วโมง และต้องมีชั่วโมงสอนขั้นต่ำตามที่ ก.ค.ศ. กำหนดด้วย </a:t>
            </a:r>
            <a:b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และมีชั่วโมงการปฏิบัติงานรวม 5 ปี ไม่น้อยกว่า 4,000 ชั่วโมง</a:t>
            </a:r>
            <a:endParaRPr lang="th-TH" sz="2400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วงเล็บปีกกาซ้าย 1"/>
          <p:cNvSpPr/>
          <p:nvPr/>
        </p:nvSpPr>
        <p:spPr>
          <a:xfrm rot="16200000">
            <a:off x="4422259" y="3218703"/>
            <a:ext cx="143145" cy="402012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วงเล็บปีกกาซ้าย 10"/>
          <p:cNvSpPr/>
          <p:nvPr/>
        </p:nvSpPr>
        <p:spPr>
          <a:xfrm rot="16200000">
            <a:off x="6948391" y="4797026"/>
            <a:ext cx="139824" cy="86015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915816" y="260648"/>
            <a:ext cx="367240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1331640" y="404664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ชั่วโมงการปฏิบัติงาน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17758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กรณีดำรงตำแหน่งครู มาแล้ว 4 ปี + ครู เพิ่มอีก 1 ปี</a:t>
            </a:r>
            <a:endParaRPr lang="th-TH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2267744" y="328888"/>
            <a:ext cx="4536504" cy="72008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2771800" y="404664"/>
            <a:ext cx="3528392" cy="86335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0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หลักการและเหตุผล</a:t>
            </a:r>
            <a:endParaRPr lang="th-TH" sz="4000" dirty="0">
              <a:solidFill>
                <a:schemeClr val="accent6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0" name="กลุ่ม 19"/>
          <p:cNvGrpSpPr/>
          <p:nvPr/>
        </p:nvGrpSpPr>
        <p:grpSpPr>
          <a:xfrm>
            <a:off x="4716016" y="1340768"/>
            <a:ext cx="3168352" cy="2767620"/>
            <a:chOff x="4675072" y="1453468"/>
            <a:chExt cx="3168352" cy="2767620"/>
          </a:xfrm>
        </p:grpSpPr>
        <p:sp>
          <p:nvSpPr>
            <p:cNvPr id="5" name="วงรี 4"/>
            <p:cNvSpPr/>
            <p:nvPr/>
          </p:nvSpPr>
          <p:spPr>
            <a:xfrm>
              <a:off x="4716016" y="1453468"/>
              <a:ext cx="3096344" cy="276762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75072" y="2029784"/>
              <a:ext cx="3168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spc="-90" dirty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พระราชบัญญัติระเบียบข้าราชการครูและบุ</a:t>
              </a:r>
              <a:r>
                <a:rPr lang="th-TH" sz="3200" b="1" spc="-80" dirty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คลากรทางการศึกษา พ.ศ. </a:t>
              </a:r>
              <a:r>
                <a:rPr lang="th-TH" sz="3200" b="1" spc="-80" dirty="0" smtClean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2547</a:t>
              </a:r>
              <a:endParaRPr lang="th-TH" sz="3200" dirty="0"/>
            </a:p>
          </p:txBody>
        </p:sp>
      </p:grpSp>
      <p:grpSp>
        <p:nvGrpSpPr>
          <p:cNvPr id="19" name="กลุ่ม 18"/>
          <p:cNvGrpSpPr/>
          <p:nvPr/>
        </p:nvGrpSpPr>
        <p:grpSpPr>
          <a:xfrm>
            <a:off x="1331640" y="1268760"/>
            <a:ext cx="3096344" cy="2767620"/>
            <a:chOff x="1403648" y="1309452"/>
            <a:chExt cx="3096344" cy="2767620"/>
          </a:xfrm>
        </p:grpSpPr>
        <p:sp>
          <p:nvSpPr>
            <p:cNvPr id="15" name="วงรี 14"/>
            <p:cNvSpPr/>
            <p:nvPr/>
          </p:nvSpPr>
          <p:spPr>
            <a:xfrm>
              <a:off x="1403648" y="1309452"/>
              <a:ext cx="3096344" cy="276762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19672" y="1899416"/>
              <a:ext cx="26642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spc="-40" dirty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รัฐธรรมนูญ</a:t>
              </a:r>
              <a:br>
                <a:rPr lang="th-TH" sz="3200" b="1" spc="-40" dirty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3200" b="1" spc="-40" dirty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แห่งราชอาณาจักรไทย พุทธศักราช </a:t>
              </a:r>
              <a:r>
                <a:rPr lang="th-TH" sz="3200" b="1" spc="-40" dirty="0" smtClean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2560</a:t>
              </a:r>
              <a:endParaRPr lang="th-TH" sz="3200" dirty="0"/>
            </a:p>
          </p:txBody>
        </p:sp>
      </p:grpSp>
      <p:grpSp>
        <p:nvGrpSpPr>
          <p:cNvPr id="21" name="กลุ่ม 20"/>
          <p:cNvGrpSpPr/>
          <p:nvPr/>
        </p:nvGrpSpPr>
        <p:grpSpPr>
          <a:xfrm>
            <a:off x="2987037" y="3933056"/>
            <a:ext cx="3097131" cy="2767620"/>
            <a:chOff x="2946488" y="3933056"/>
            <a:chExt cx="3097131" cy="2767620"/>
          </a:xfrm>
        </p:grpSpPr>
        <p:sp>
          <p:nvSpPr>
            <p:cNvPr id="14" name="วงรี 13"/>
            <p:cNvSpPr/>
            <p:nvPr/>
          </p:nvSpPr>
          <p:spPr>
            <a:xfrm>
              <a:off x="2946488" y="3933056"/>
              <a:ext cx="3096344" cy="276762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4" y="4797152"/>
              <a:ext cx="30557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spc="-40" dirty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ยุทธศาสตร์การพัฒนา</a:t>
              </a:r>
              <a:r>
                <a:rPr lang="th-TH" sz="3200" b="1" spc="-40" dirty="0" smtClean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ประเทศ</a:t>
              </a:r>
              <a:endParaRPr lang="th-TH" sz="3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19672" y="328498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-40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ม. 54  ม. 258</a:t>
            </a:r>
            <a:endParaRPr lang="th-TH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968044" y="3348281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-40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ม. 42  ม. 54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5455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629939"/>
              </p:ext>
            </p:extLst>
          </p:nvPr>
        </p:nvGraphicFramePr>
        <p:xfrm>
          <a:off x="714324" y="1822048"/>
          <a:ext cx="7746108" cy="340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884"/>
                <a:gridCol w="2779920"/>
                <a:gridCol w="2736304"/>
              </a:tblGrid>
              <a:tr h="123991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ฐานะ</a:t>
                      </a:r>
                      <a:endParaRPr lang="th-TH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กรณีการพัฒนาเดิม</a:t>
                      </a:r>
                      <a:b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ไม่หมดอายุ</a:t>
                      </a:r>
                      <a:endParaRPr lang="th-TH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กรณีการพัฒนาเดิมหมดอายุ</a:t>
                      </a:r>
                      <a:endParaRPr lang="th-TH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1087120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ชนพ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./</a:t>
                      </a:r>
                      <a:r>
                        <a:rPr lang="th-TH" sz="28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ชช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ใช้ผลการพัฒนาเดิม</a:t>
                      </a:r>
                    </a:p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ตาม ว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3 /2554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พัฒนาตาม ว 22/2560</a:t>
                      </a:r>
                    </a:p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(20 ชม.)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ชนก./</a:t>
                      </a:r>
                      <a:r>
                        <a:rPr lang="th-TH" sz="28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ชชพ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พัฒนาตาม ว 22/2560</a:t>
                      </a:r>
                    </a:p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(20 ชม.)</a:t>
                      </a: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มุมมน 3"/>
          <p:cNvSpPr/>
          <p:nvPr/>
        </p:nvSpPr>
        <p:spPr>
          <a:xfrm>
            <a:off x="3275856" y="522128"/>
            <a:ext cx="295232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331640" y="666144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การพัฒนา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39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062855"/>
              </p:ext>
            </p:extLst>
          </p:nvPr>
        </p:nvGraphicFramePr>
        <p:xfrm>
          <a:off x="467544" y="2132856"/>
          <a:ext cx="8208912" cy="3296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792088"/>
                <a:gridCol w="720080"/>
                <a:gridCol w="720080"/>
                <a:gridCol w="792088"/>
                <a:gridCol w="792088"/>
                <a:gridCol w="1224136"/>
              </a:tblGrid>
              <a:tr h="82801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ผลงานที่เกิดจากการปฏิบัติหน้าที่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สรุปผล</a:t>
                      </a:r>
                      <a:b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การประเมิน</a:t>
                      </a: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</a:tr>
              <a:tr h="812852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 ด้านการจัดการเรียนการสอน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(8 ตัวบ่งชี้)</a:t>
                      </a:r>
                    </a:p>
                    <a:p>
                      <a:pPr algn="l"/>
                      <a:endParaRPr lang="th-TH" sz="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ไม่ผ่าน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ไม่ผ่าน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CC00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ผ่านเกณฑ์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</a:tr>
              <a:tr h="817906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 ด้านการบริหารจัดการชั้นเรียน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(3 ตัวบ่งชี้)</a:t>
                      </a:r>
                    </a:p>
                    <a:p>
                      <a:pPr algn="l"/>
                      <a:endParaRPr lang="th-TH" sz="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 ด้านการพัฒนาตนเองและพัฒนาวิชาชีพ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(2 ตัวบ่งชี้)</a:t>
                      </a:r>
                    </a:p>
                    <a:p>
                      <a:pPr algn="l"/>
                      <a:endParaRPr lang="th-TH" sz="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วงเล็บปีกกาขวา 7"/>
          <p:cNvSpPr/>
          <p:nvPr/>
        </p:nvSpPr>
        <p:spPr>
          <a:xfrm>
            <a:off x="3635896" y="2996952"/>
            <a:ext cx="144016" cy="2304256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907704" y="450120"/>
            <a:ext cx="547260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1331640" y="594136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ผลงานที่เกิดจากการปฏิบัติหน้าที่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วงเล็บปีกกาขวา 9"/>
          <p:cNvSpPr/>
          <p:nvPr/>
        </p:nvSpPr>
        <p:spPr>
          <a:xfrm rot="5400000">
            <a:off x="5366831" y="3746729"/>
            <a:ext cx="349154" cy="381102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 Box 50"/>
          <p:cNvSpPr>
            <a:spLocks noChangeArrowheads="1"/>
          </p:cNvSpPr>
          <p:nvPr/>
        </p:nvSpPr>
        <p:spPr bwMode="auto">
          <a:xfrm>
            <a:off x="4283968" y="5898824"/>
            <a:ext cx="2520280" cy="55451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254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ผ่าน 3 ใน 5 ปีการศึกษา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53762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กรณีดำรงตำแหน่งครู มาแล้วไม่น้อยกว่า 5 ปี</a:t>
            </a:r>
            <a:endParaRPr lang="th-TH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683866"/>
              </p:ext>
            </p:extLst>
          </p:nvPr>
        </p:nvGraphicFramePr>
        <p:xfrm>
          <a:off x="467544" y="2148330"/>
          <a:ext cx="8208912" cy="3296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792088"/>
                <a:gridCol w="720080"/>
                <a:gridCol w="720080"/>
                <a:gridCol w="792088"/>
                <a:gridCol w="792088"/>
                <a:gridCol w="1224136"/>
              </a:tblGrid>
              <a:tr h="82801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ผลงานที่เกิดจากการปฏิบัติหน้าที่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สรุปผล</a:t>
                      </a:r>
                      <a:b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การประเมิน</a:t>
                      </a: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</a:tr>
              <a:tr h="812852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 ด้านการจัดการเรียนการสอน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(8 ตัวบ่งชี้)</a:t>
                      </a:r>
                    </a:p>
                    <a:p>
                      <a:pPr algn="l"/>
                      <a:endParaRPr lang="th-TH" sz="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ผ่าน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ไม่ผ่าน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ไม่ผ่าน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ไม่ผ่าน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CC00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ไม่ผ่านเกณฑ์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</a:tr>
              <a:tr h="817906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 ด้านการบริหารจัดการชั้นเรียน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(3 ตัวบ่งชี้)</a:t>
                      </a:r>
                    </a:p>
                    <a:p>
                      <a:pPr algn="l"/>
                      <a:endParaRPr lang="th-TH" sz="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 ด้านการพัฒนาตนเองและพัฒนาวิชาชีพ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(2 ตัวบ่งชี้)</a:t>
                      </a:r>
                    </a:p>
                    <a:p>
                      <a:pPr algn="l"/>
                      <a:endParaRPr lang="th-TH" sz="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วงเล็บปีกกาขวา 7"/>
          <p:cNvSpPr/>
          <p:nvPr/>
        </p:nvSpPr>
        <p:spPr>
          <a:xfrm>
            <a:off x="3635896" y="2996952"/>
            <a:ext cx="144016" cy="2304256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763688" y="450120"/>
            <a:ext cx="5760640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1331640" y="594136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ผลงานที่เกิดจากการปฏิบัติหน้าที่ (ต่อ)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วงเล็บปีกกาขวา 9"/>
          <p:cNvSpPr/>
          <p:nvPr/>
        </p:nvSpPr>
        <p:spPr>
          <a:xfrm rot="5400000">
            <a:off x="5366831" y="3674721"/>
            <a:ext cx="349154" cy="381102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 Box 50"/>
          <p:cNvSpPr>
            <a:spLocks noChangeArrowheads="1"/>
          </p:cNvSpPr>
          <p:nvPr/>
        </p:nvSpPr>
        <p:spPr bwMode="auto">
          <a:xfrm>
            <a:off x="4283968" y="5826816"/>
            <a:ext cx="2484276" cy="55451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254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ผ่าน 2 ใน 5 ปีการศึกษา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60963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กรณีดำรงตำแหน่งครู มาแล้วไม่น้อยกว่า 5 ปี</a:t>
            </a:r>
            <a:endParaRPr lang="th-TH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312482"/>
              </p:ext>
            </p:extLst>
          </p:nvPr>
        </p:nvGraphicFramePr>
        <p:xfrm>
          <a:off x="323528" y="2143967"/>
          <a:ext cx="8568952" cy="3601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720080"/>
                <a:gridCol w="720080"/>
                <a:gridCol w="720080"/>
                <a:gridCol w="720080"/>
                <a:gridCol w="720080"/>
                <a:gridCol w="1296144"/>
                <a:gridCol w="1080120"/>
              </a:tblGrid>
              <a:tr h="82801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ผลงานที่เกิดจากการปฏิบัติหน้าที่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ปีที่ 5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สรุปผล</a:t>
                      </a:r>
                      <a:b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การประเมิน</a:t>
                      </a: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</a:tr>
              <a:tr h="812852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 ด้านการจัดการเรียนการสอน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(8 ตัวบ่งชี้)</a:t>
                      </a:r>
                    </a:p>
                    <a:p>
                      <a:pPr algn="l"/>
                      <a:endParaRPr lang="th-TH" sz="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ผ่าน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ไม่ผ่าน</a:t>
                      </a:r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ผ่าน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ไม่ผ่าน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ไม่ผ่าน</a:t>
                      </a:r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CC00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66FF66"/>
                    </a:solidFill>
                  </a:tcPr>
                </a:tc>
              </a:tr>
              <a:tr h="817906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 ด้านการบริหารจัดการชั้นเรียน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(3 ตัวบ่งชี้)</a:t>
                      </a:r>
                    </a:p>
                    <a:p>
                      <a:pPr algn="l"/>
                      <a:endParaRPr lang="th-TH" sz="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 ด้านการพัฒนาตนเองและพัฒนาวิชาชีพ</a:t>
                      </a:r>
                    </a:p>
                    <a:p>
                      <a:pPr algn="l"/>
                      <a:r>
                        <a:rPr lang="th-TH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(2 ตัวบ่งชี้)</a:t>
                      </a:r>
                    </a:p>
                    <a:p>
                      <a:pPr algn="l"/>
                      <a:endParaRPr lang="th-TH" sz="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วงเล็บปีกกาขวา 7"/>
          <p:cNvSpPr/>
          <p:nvPr/>
        </p:nvSpPr>
        <p:spPr>
          <a:xfrm>
            <a:off x="2915816" y="3059151"/>
            <a:ext cx="144016" cy="2592288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6535266" y="2011658"/>
            <a:ext cx="576064" cy="3816429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th-TH" sz="2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ปีที่ 6</a:t>
            </a:r>
          </a:p>
          <a:p>
            <a:pPr algn="ctr"/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ผ่าน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9950" y="2017131"/>
            <a:ext cx="603360" cy="381642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th-TH" sz="22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ปีที่ 7</a:t>
            </a:r>
          </a:p>
          <a:p>
            <a:pPr algn="ctr"/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ผ่าน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วงเล็บปีกกาขวา 2"/>
          <p:cNvSpPr/>
          <p:nvPr/>
        </p:nvSpPr>
        <p:spPr>
          <a:xfrm rot="5400000">
            <a:off x="5937629" y="4251904"/>
            <a:ext cx="278221" cy="3365326"/>
          </a:xfrm>
          <a:prstGeom prst="rightBrace">
            <a:avLst/>
          </a:prstGeom>
          <a:ln w="254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 Box 50"/>
          <p:cNvSpPr>
            <a:spLocks noChangeArrowheads="1"/>
          </p:cNvSpPr>
          <p:nvPr/>
        </p:nvSpPr>
        <p:spPr bwMode="auto">
          <a:xfrm>
            <a:off x="4394076" y="6155495"/>
            <a:ext cx="3399234" cy="441857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254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ผลงาน 5 ปี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การศึกษา ย้อนหลัง ผ่านเกณฑ์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วงเล็บปีกกาขวา 9"/>
          <p:cNvSpPr/>
          <p:nvPr/>
        </p:nvSpPr>
        <p:spPr>
          <a:xfrm rot="5400000">
            <a:off x="5256858" y="3243790"/>
            <a:ext cx="278221" cy="336532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 Box 50"/>
          <p:cNvSpPr>
            <a:spLocks noChangeArrowheads="1"/>
          </p:cNvSpPr>
          <p:nvPr/>
        </p:nvSpPr>
        <p:spPr bwMode="auto">
          <a:xfrm>
            <a:off x="3713305" y="5178219"/>
            <a:ext cx="3365327" cy="441857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254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ผลงาน 5 ปี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การศึกษา ย้อนหลัง ไม่ผ่านเกณฑ์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1763688" y="450120"/>
            <a:ext cx="5760640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1331640" y="594136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ผลงานที่เกิดจากการปฏิบัติหน้าที่ (ต่อ)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3310" y="412446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ผ่านเกณฑ์</a:t>
            </a:r>
            <a:endParaRPr lang="th-TH" sz="24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155679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กรณีดำรงตำแหน่งครู มาแล้วไม่น้อยกว่า 5 ปี</a:t>
            </a:r>
            <a:endParaRPr lang="th-TH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6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  <p:bldP spid="11" grpId="0" animBg="1"/>
      <p:bldP spid="10" grpId="0" animBg="1"/>
      <p:bldP spid="12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3707904" y="188640"/>
            <a:ext cx="1800200" cy="72008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3419872" y="260648"/>
            <a:ext cx="2448272" cy="5760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0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สรุป</a:t>
            </a:r>
            <a:endParaRPr lang="th-TH" sz="4000" dirty="0">
              <a:solidFill>
                <a:schemeClr val="accent6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8" name="ตาราง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286764"/>
              </p:ext>
            </p:extLst>
          </p:nvPr>
        </p:nvGraphicFramePr>
        <p:xfrm>
          <a:off x="368240" y="1196752"/>
          <a:ext cx="8380224" cy="527156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683480"/>
                <a:gridCol w="3312368"/>
                <a:gridCol w="3384376"/>
              </a:tblGrid>
              <a:tr h="64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หัวข้อ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4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คุณสมบัติ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4B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1. การดำรงตำแหน่ง/</a:t>
                      </a:r>
                      <a:r>
                        <a:rPr lang="th-TH" sz="2200" b="1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 ภาระงานขั้นต่ำ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3.</a:t>
                      </a:r>
                      <a:r>
                        <a:rPr lang="th-TH" sz="22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ผลปฏิบัติงาน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1. การดำรงตำแหน่ง/</a:t>
                      </a:r>
                      <a:r>
                        <a:rPr lang="th-TH" sz="2200" b="1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</a:t>
                      </a:r>
                      <a:endParaRPr lang="en-US" sz="22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 ชั่วโมงการปฏิบัติงาน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3. วินัย คุณธรรม จริยธรรมฯ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4. ผ่านการพัฒนาตามที่ ก.ค.ศ. กำหนด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5. ผลงานที่เกิดจากการปฏิบัติหน้าที่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การประเมิน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4B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ด้านที่ 1  ด้านวินัยฯ</a:t>
                      </a:r>
                      <a:r>
                        <a:rPr lang="th-TH" sz="2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(25 ตัวชี้วัด)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ด้านที่ 2  ด้านความรู้ความสามารถ </a:t>
                      </a:r>
                      <a:br>
                        <a:rPr lang="th-TH" sz="2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(8 ตัวชี้วัด)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ด้านที่ 3  ผลการปฏิบัติงาน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ส่วนที่ 1 ผลการพัฒนาคุณภาพ</a:t>
                      </a:r>
                      <a:br>
                        <a:rPr lang="th-TH" sz="2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ผู้เรียน (7 ตัวชี้วัด)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ส่วนที่ 2 ผลงานทางวิชาการ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1. 3 ด้าน 13 ตัวชี้วัด (ทุก</a:t>
                      </a:r>
                      <a:r>
                        <a:rPr lang="th-TH" sz="2200" b="1" spc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2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200" b="1" spc="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200" b="1" spc="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200" b="1" spc="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200" b="1" spc="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200" b="1" spc="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 ผลงานทางวิชาการ (</a:t>
                      </a:r>
                      <a:r>
                        <a:rPr lang="th-TH" sz="2200" b="1" spc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</a:t>
                      </a:r>
                      <a:r>
                        <a:rPr lang="th-TH" sz="22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+ </a:t>
                      </a:r>
                      <a:r>
                        <a:rPr lang="th-TH" sz="2200" b="1" spc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ชชพ</a:t>
                      </a:r>
                      <a:r>
                        <a:rPr lang="th-TH" sz="22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.)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8" name="ลูกศรเชื่อมต่อแบบตรง 7"/>
          <p:cNvCxnSpPr/>
          <p:nvPr/>
        </p:nvCxnSpPr>
        <p:spPr>
          <a:xfrm>
            <a:off x="4499992" y="2060848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3488045" y="2438304"/>
            <a:ext cx="1948051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>
            <a:off x="4666040" y="3991416"/>
            <a:ext cx="315652" cy="0"/>
          </a:xfrm>
          <a:prstGeom prst="straightConnector1">
            <a:avLst/>
          </a:prstGeom>
          <a:ln w="254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flipV="1">
            <a:off x="4990400" y="2821872"/>
            <a:ext cx="5426" cy="1177928"/>
          </a:xfrm>
          <a:prstGeom prst="straightConnector1">
            <a:avLst/>
          </a:prstGeom>
          <a:ln w="254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>
            <a:off x="4995340" y="2821872"/>
            <a:ext cx="406248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>
            <a:off x="4799283" y="4365104"/>
            <a:ext cx="11726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>
            <a:off x="3557712" y="5908336"/>
            <a:ext cx="137432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/>
          <p:nvPr/>
        </p:nvCxnSpPr>
        <p:spPr>
          <a:xfrm flipV="1">
            <a:off x="4932040" y="4365104"/>
            <a:ext cx="0" cy="154323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/>
          <p:nvPr/>
        </p:nvCxnSpPr>
        <p:spPr>
          <a:xfrm>
            <a:off x="5175360" y="4012508"/>
            <a:ext cx="275132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4932040" y="5098832"/>
            <a:ext cx="25600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ตรง 37"/>
          <p:cNvCxnSpPr/>
          <p:nvPr/>
        </p:nvCxnSpPr>
        <p:spPr>
          <a:xfrm flipV="1">
            <a:off x="5175360" y="4018712"/>
            <a:ext cx="568" cy="10801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/>
          <p:nvPr/>
        </p:nvCxnSpPr>
        <p:spPr>
          <a:xfrm>
            <a:off x="4534500" y="6309320"/>
            <a:ext cx="901596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>
            <a:off x="3995936" y="3573016"/>
            <a:ext cx="1440159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 flipV="1">
            <a:off x="4009584" y="2805168"/>
            <a:ext cx="0" cy="77161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3328039" y="2821872"/>
            <a:ext cx="68716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3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3419872" y="322265"/>
            <a:ext cx="2376264" cy="72008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3419872" y="394273"/>
            <a:ext cx="2448272" cy="5760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0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สรุป (ต่อ)</a:t>
            </a:r>
            <a:endParaRPr lang="th-TH" sz="4000" dirty="0">
              <a:solidFill>
                <a:schemeClr val="accent6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8" name="ตาราง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149583"/>
              </p:ext>
            </p:extLst>
          </p:nvPr>
        </p:nvGraphicFramePr>
        <p:xfrm>
          <a:off x="368240" y="1330377"/>
          <a:ext cx="8380224" cy="4885991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683480"/>
                <a:gridCol w="3312368"/>
                <a:gridCol w="3384376"/>
              </a:tblGrid>
              <a:tr h="64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หัวข้อ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4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กรรมการประเมิน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4B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กรรมการ ชุดที่ 1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ผอ. + ผู้ทรงคุณวุฒิ</a:t>
                      </a:r>
                      <a:r>
                        <a:rPr lang="th-TH" sz="22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นอกสถานศึกษา +   </a:t>
                      </a:r>
                      <a:br>
                        <a:rPr lang="th-TH" sz="22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2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ข้าราชการครูที่มี</a:t>
                      </a:r>
                      <a:r>
                        <a:rPr lang="th-TH" sz="2200" b="1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2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ฐานะไม่ต่ำกว่า</a:t>
                      </a:r>
                      <a:br>
                        <a:rPr lang="th-TH" sz="22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2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</a:t>
                      </a:r>
                      <a:r>
                        <a:rPr lang="th-TH" sz="2200" b="1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2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ฐานะที่ขอรับการประเมิน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กรรมการ ชุดที่ 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ผู้ทรงคุณวุฒิ 3 คน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1. ผอ. ประเมินทุก</a:t>
                      </a:r>
                      <a:r>
                        <a:rPr lang="th-TH" sz="2200" b="1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th-TH" sz="22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2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2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 ผู้ทรงคุณวุฒิ 3 คน ประเมินผลงาน</a:t>
                      </a:r>
                      <a:b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ทางวิชาการ (</a:t>
                      </a:r>
                      <a:r>
                        <a:rPr lang="th-TH" sz="2200" b="1" spc="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</a:t>
                      </a: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+ </a:t>
                      </a:r>
                      <a:r>
                        <a:rPr lang="th-TH" sz="2200" b="1" spc="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</a:t>
                      </a: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พ..)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การพัฒนา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4B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พัฒนาก่อนการแต่งตั้ง ม.80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 </a:t>
                      </a:r>
                      <a:r>
                        <a:rPr lang="th-TH" sz="22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ชนพ</a:t>
                      </a:r>
                      <a:r>
                        <a:rPr lang="th-TH" sz="2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+ </a:t>
                      </a:r>
                      <a:r>
                        <a:rPr lang="th-TH" sz="22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</a:t>
                      </a:r>
                      <a:r>
                        <a:rPr lang="th-TH" sz="2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(ก่อนยื่น/หลังยื่น/ประเมินแล้วเสร็จ)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47" name="ลูกศรเชื่อมต่อแบบตรง 46"/>
          <p:cNvCxnSpPr/>
          <p:nvPr/>
        </p:nvCxnSpPr>
        <p:spPr>
          <a:xfrm>
            <a:off x="3498604" y="2194473"/>
            <a:ext cx="186548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>
            <a:off x="3498604" y="3744328"/>
            <a:ext cx="186548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9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904009" y="1278082"/>
            <a:ext cx="6554066" cy="28263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หลักเกณฑ์และวิธีการพัฒนาข้าราชการครูและบุคลากรทางการศึกษา </a:t>
            </a:r>
          </a:p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สายงานการสอน</a:t>
            </a:r>
          </a:p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( ว.22   5 กรกฎาคม 2560 )</a:t>
            </a:r>
          </a:p>
        </p:txBody>
      </p:sp>
      <p:sp>
        <p:nvSpPr>
          <p:cNvPr id="4" name="กล่องข้อความ 8"/>
          <p:cNvSpPr txBox="1"/>
          <p:nvPr/>
        </p:nvSpPr>
        <p:spPr>
          <a:xfrm>
            <a:off x="904009" y="4675853"/>
            <a:ext cx="6554066" cy="13415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	</a:t>
            </a:r>
            <a:r>
              <a:rPr lang="th-TH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นายยง</a:t>
            </a:r>
            <a:r>
              <a:rPr lang="th-TH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ยุทธ</a:t>
            </a:r>
            <a:r>
              <a:rPr lang="th-TH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  ใจซื่อดี</a:t>
            </a:r>
          </a:p>
          <a:p>
            <a:pPr algn="ctr"/>
            <a:r>
              <a:rPr lang="th-TH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สำนักพัฒนาสมรรถนะครูและบุคลากรอาชีวศึกษา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	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9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607868" y="260648"/>
            <a:ext cx="3892124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หลักการ / เหตุผล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+mj-cs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13038" y="1370395"/>
            <a:ext cx="8119402" cy="5414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      </a:t>
            </a:r>
            <a:r>
              <a:rPr lang="th-TH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พรบ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.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ระเบียบข้าราชการครูและบุคลากรทางการศึกษา </a:t>
            </a:r>
            <a:endPara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+mj-cs"/>
            </a:endParaRPr>
          </a:p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   พ.ศ.2547</a:t>
            </a:r>
          </a:p>
          <a:p>
            <a:endPara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+mj-cs"/>
            </a:endParaRPr>
          </a:p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            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ให้ผู้บังคับบัญชามีหน้าที่พัฒนาข้าราชการครู</a:t>
            </a:r>
          </a:p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           และบุคลากรทางการศึกษา</a:t>
            </a:r>
          </a:p>
          <a:p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	     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ให้มีการพัฒนาข้าราชการครูและบุคลากร</a:t>
            </a:r>
          </a:p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            ทางการศึกษาก่อนแต่งตั้งให้ดำรงตำแหน่ง</a:t>
            </a:r>
          </a:p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            บางตำแหน่ง และบาง</a:t>
            </a:r>
            <a:r>
              <a:rPr lang="th-TH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วิทย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ฐานะ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+mj-cs"/>
            </a:endParaRPr>
          </a:p>
          <a:p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660550" y="4653136"/>
            <a:ext cx="1296873" cy="93518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ม.80</a:t>
            </a:r>
            <a:endParaRPr lang="th-TH" sz="3600" dirty="0">
              <a:solidFill>
                <a:srgbClr val="FFFF00"/>
              </a:solidFill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660550" y="3120428"/>
            <a:ext cx="1247154" cy="93518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ม.79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65043" y="1717523"/>
            <a:ext cx="264968" cy="342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3784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607868" y="260648"/>
            <a:ext cx="2595979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หลักเกณฑ์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+mj-cs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13039" y="1422428"/>
            <a:ext cx="8335425" cy="46991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             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ให้ข้าราชการครูต้องได้รับการพัฒนาต่อเนื่อง</a:t>
            </a:r>
          </a:p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            ทุกปี พร้อมจัดทำแผนพัฒนาตนเองเป็นรายปี</a:t>
            </a:r>
          </a:p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	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	</a:t>
            </a:r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   </a:t>
            </a:r>
          </a:p>
          <a:p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</a:t>
            </a:r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    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ข้าราชการครูที่ผ่านการพัฒนาตามหลักเกณฑ์  </a:t>
            </a:r>
          </a:p>
          <a:p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         สามารถนำผลการพัฒนาไปเป็นคุณสมบัติเพื่อ</a:t>
            </a:r>
          </a:p>
          <a:p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         ขอเลื่อนมี</a:t>
            </a:r>
            <a:r>
              <a:rPr lang="th-TH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วิทย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ฐานะได้ทุก</a:t>
            </a:r>
            <a:r>
              <a:rPr lang="th-TH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วิทย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ฐานะ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: </a:t>
            </a:r>
            <a:r>
              <a:rPr lang="th-TH" sz="36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( ม.80)</a:t>
            </a:r>
            <a:r>
              <a:rPr lang="th-TH" sz="54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</a:t>
            </a:r>
            <a:endParaRPr lang="th-TH" sz="24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cs typeface="+mj-cs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932776" y="1772816"/>
            <a:ext cx="904008" cy="8169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1.</a:t>
            </a:r>
            <a:endParaRPr lang="th-TH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932774" y="4293096"/>
            <a:ext cx="904009" cy="81909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2.</a:t>
            </a:r>
            <a:endParaRPr lang="th-TH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8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681902" y="260648"/>
            <a:ext cx="4682186" cy="109841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หลักสูตรการพัฒนาประกอบด้วย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691680" y="1756063"/>
            <a:ext cx="5696816" cy="37797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th-TH" sz="7200" b="1" dirty="0" smtClean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latin typeface="supermarket" panose="02000000000000000000" pitchFamily="2" charset="0"/>
                <a:cs typeface="+mj-cs"/>
              </a:rPr>
              <a:t>  ความรู้</a:t>
            </a:r>
          </a:p>
          <a:p>
            <a:pPr marL="342900" indent="-342900">
              <a:buFontTx/>
              <a:buChar char="-"/>
            </a:pPr>
            <a:r>
              <a:rPr lang="th-TH" sz="7200" b="1" dirty="0" smtClean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latin typeface="supermarket" panose="02000000000000000000" pitchFamily="2" charset="0"/>
                <a:cs typeface="+mj-cs"/>
              </a:rPr>
              <a:t>  ทักษะ</a:t>
            </a:r>
          </a:p>
          <a:p>
            <a:pPr marL="342900" indent="-342900">
              <a:buFontTx/>
              <a:buChar char="-"/>
            </a:pPr>
            <a:r>
              <a:rPr lang="th-TH" sz="7200" b="1" dirty="0" smtClean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latin typeface="supermarket" panose="02000000000000000000" pitchFamily="2" charset="0"/>
                <a:cs typeface="+mj-cs"/>
              </a:rPr>
              <a:t>  ความเป็นครู</a:t>
            </a:r>
          </a:p>
        </p:txBody>
      </p:sp>
    </p:spTree>
    <p:extLst>
      <p:ext uri="{BB962C8B-B14F-4D97-AF65-F5344CB8AC3E}">
        <p14:creationId xmlns:p14="http://schemas.microsoft.com/office/powerpoint/2010/main" val="2100769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251520" y="260648"/>
            <a:ext cx="8712968" cy="72008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467544" y="404664"/>
            <a:ext cx="8280920" cy="86335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rmAutofit fontScale="850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0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เปรียบเทียบคุณสมบัติผู้ขอมี</a:t>
            </a:r>
            <a:r>
              <a:rPr lang="th-TH" sz="40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40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ฐานะและเลื่อน</a:t>
            </a:r>
            <a:r>
              <a:rPr lang="th-TH" sz="40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40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ฐานะ ตำแหน่งครู</a:t>
            </a:r>
            <a:endParaRPr lang="th-TH" sz="4000" dirty="0">
              <a:solidFill>
                <a:schemeClr val="accent6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8" name="ตาราง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19741"/>
              </p:ext>
            </p:extLst>
          </p:nvPr>
        </p:nvGraphicFramePr>
        <p:xfrm>
          <a:off x="368240" y="1268760"/>
          <a:ext cx="8424936" cy="528032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248472"/>
                <a:gridCol w="4176464"/>
              </a:tblGrid>
              <a:tr h="64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1. ระยะเวลาการดำรงตำแหน่ง/</a:t>
                      </a:r>
                      <a:r>
                        <a:rPr lang="th-TH" sz="2800" b="1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0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 ภาระงานสอนไม่ต่ำกว่าภาระงานขั้นต่ำ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0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3.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ปฏิบัติงานตามหน้าที่ความรับผิดชอบด้านการเรียนการสอนและการพัฒนาผู้เรียนย้อนหลัง 2 ปีติดต่อกัน นับถึงวันที่ยื่นคำขอ 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1. ระยะเวลาการดำรงตำแหน่ง/</a:t>
                      </a:r>
                      <a:r>
                        <a:rPr lang="th-TH" sz="2800" b="1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</a:t>
                      </a:r>
                      <a:endParaRPr lang="en-US" sz="28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0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 ชั่วโมงการปฏิบัติงาน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05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baseline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3. วินัย คุณธรรม จริยธรรม และจรรยาบรรณวิชาชีพ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0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baseline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4. ผ่านการพัฒนาตามที่ ก.ค.ศ. กำหนด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0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5. ผลงานที่เกิดจากการปฏิบัติหน้าที่ย้อนหลัง 5 ปีการศึกษาติดต่อกัน นับถึงวันสิ้นปีการศึกษาก่อนวันที่ยื่นคำขอ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0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607869" y="477982"/>
            <a:ext cx="2034020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เงื่อนไข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+mj-cs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13039" y="1714500"/>
            <a:ext cx="8335425" cy="37116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             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หลักสูตร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ที่สถาบันคุรุพัฒนารับรองตาม</a:t>
            </a:r>
          </a:p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          มาตรฐาน</a:t>
            </a:r>
            <a:r>
              <a:rPr lang="th-TH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วิทย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ฐานะหรือตาม ก.ค.ศ. กำหนด</a:t>
            </a:r>
          </a:p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	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	</a:t>
            </a:r>
          </a:p>
          <a:p>
            <a:r>
              <a:rPr lang="th-TH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	 </a:t>
            </a:r>
            <a:r>
              <a:rPr lang="th-TH" sz="32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   </a:t>
            </a:r>
            <a:r>
              <a:rPr lang="th-TH" sz="3600" b="1" dirty="0" smtClean="0">
                <a:ln w="190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พัฒนาอย่างต่อเนื่องทุกปี </a:t>
            </a:r>
            <a:r>
              <a:rPr lang="th-TH" sz="3600" b="1" dirty="0" smtClean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ปีละไม่น้อยกว่า 12</a:t>
            </a:r>
          </a:p>
          <a:p>
            <a:r>
              <a:rPr lang="th-TH" sz="3600" b="1" dirty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</a:t>
            </a:r>
            <a:r>
              <a:rPr lang="th-TH" sz="3600" b="1" dirty="0" smtClean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         ชั่วโมง แต่ไม่เกิน 20 ชั่วโมง ภายใน 5 ปี ต้องมี</a:t>
            </a:r>
          </a:p>
          <a:p>
            <a:r>
              <a:rPr lang="th-TH" sz="3600" b="1" dirty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</a:t>
            </a:r>
            <a:r>
              <a:rPr lang="th-TH" sz="3600" b="1" dirty="0" smtClean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         จำนวนชั่วโมงพัฒนา จำนวน 100 ชั่วโมง</a:t>
            </a:r>
            <a:endParaRPr lang="th-TH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cs typeface="+mj-cs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720870" y="2082070"/>
            <a:ext cx="904008" cy="8169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1.</a:t>
            </a:r>
            <a:endParaRPr lang="th-TH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720870" y="3834704"/>
            <a:ext cx="904009" cy="81909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2.</a:t>
            </a:r>
            <a:endParaRPr lang="th-TH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38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607868" y="477982"/>
            <a:ext cx="282267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เงื่อนไข (ต่อ)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13039" y="1714500"/>
            <a:ext cx="8119401" cy="46991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ถ้าภายใน  5 ปี จำนวนชั่วโมงการพัฒนาไม่ครบ 100 ชั่วโมงสามารถนำชั่วโมง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PLC 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ส่วนที่เกิน 50 ชั่วโมงในแต่ละปี มานับรวมเป็นจำนวนชั่วโมงพัฒนาได้</a:t>
            </a:r>
            <a:endParaRPr lang="th-TH" sz="54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300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607869" y="477982"/>
            <a:ext cx="2034020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วิธีการ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+mj-cs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13039" y="1714501"/>
            <a:ext cx="8407433" cy="371165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             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ส่วนราชการ/ผู้บังคับบัญชาต้องส่งเสริม</a:t>
            </a:r>
          </a:p>
          <a:p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          สนับสนุนประสานให้ครูเข้ารับการพัฒนา</a:t>
            </a:r>
          </a:p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	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	</a:t>
            </a:r>
          </a:p>
          <a:p>
            <a:r>
              <a:rPr lang="th-TH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	 </a:t>
            </a:r>
            <a:r>
              <a:rPr lang="th-TH" sz="32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  </a:t>
            </a:r>
            <a:r>
              <a:rPr lang="th-TH" sz="3600" b="1" dirty="0" smtClean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ให้ข้าราชการครูประเมินตนเองตามแบบที่</a:t>
            </a:r>
          </a:p>
          <a:p>
            <a:r>
              <a:rPr lang="th-TH" sz="3600" b="1" dirty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</a:t>
            </a:r>
            <a:r>
              <a:rPr lang="th-TH" sz="3600" b="1" dirty="0" smtClean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        ส่วนราชการกำหนดและจัดทำแผนพัฒนาตนเอง</a:t>
            </a:r>
          </a:p>
          <a:p>
            <a:r>
              <a:rPr lang="th-TH" sz="3600" b="1" dirty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</a:t>
            </a:r>
            <a:r>
              <a:rPr lang="th-TH" sz="3600" b="1" dirty="0" smtClean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        เป็นรายปี</a:t>
            </a:r>
            <a:endParaRPr lang="th-TH" sz="3200" dirty="0">
              <a:ln w="19050">
                <a:noFill/>
              </a:ln>
              <a:solidFill>
                <a:schemeClr val="tx1"/>
              </a:solidFill>
              <a:cs typeface="+mj-cs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794905" y="2053239"/>
            <a:ext cx="904008" cy="8169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1.</a:t>
            </a:r>
            <a:endParaRPr lang="th-TH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794904" y="3656269"/>
            <a:ext cx="904009" cy="81909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2.</a:t>
            </a:r>
            <a:endParaRPr lang="th-TH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3" name="ลูกศรลง 2"/>
          <p:cNvSpPr/>
          <p:nvPr/>
        </p:nvSpPr>
        <p:spPr>
          <a:xfrm>
            <a:off x="3575768" y="5426155"/>
            <a:ext cx="1999146" cy="113260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ต่อ</a:t>
            </a:r>
            <a:endParaRPr lang="th-TH" sz="3600" b="1" dirty="0">
              <a:solidFill>
                <a:srgbClr val="FFFF0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65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607868" y="477982"/>
            <a:ext cx="2812003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วิธีการ (ต่อ)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+mj-cs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13039" y="1714500"/>
            <a:ext cx="8335425" cy="43245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             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ให้ผู้อำนวยการสถานศึกษาตรวจสอบ และ</a:t>
            </a:r>
          </a:p>
          <a:p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          พิจารณาอนุญาตให้ข้าราชการครูเข้ารับการ</a:t>
            </a:r>
          </a:p>
          <a:p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          พัฒนา</a:t>
            </a:r>
          </a:p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	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	</a:t>
            </a:r>
            <a:endPara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r>
              <a:rPr lang="th-TH" sz="3200" b="1" dirty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</a:t>
            </a:r>
            <a:r>
              <a:rPr lang="th-TH" sz="3200" b="1" dirty="0" smtClean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            </a:t>
            </a:r>
            <a:r>
              <a:rPr lang="th-TH" sz="3600" b="1" dirty="0" smtClean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ให้ข้าราชการครูเข้ารับการพัฒนาแล้วนำผล</a:t>
            </a:r>
          </a:p>
          <a:p>
            <a:r>
              <a:rPr lang="th-TH" sz="3600" b="1" dirty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</a:t>
            </a:r>
            <a:r>
              <a:rPr lang="th-TH" sz="3600" b="1" dirty="0" smtClean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          การพัฒนา บันทึกลงในประวัติการปฏิบัติงาน </a:t>
            </a:r>
          </a:p>
          <a:p>
            <a:r>
              <a:rPr lang="th-TH" sz="3600" b="1" dirty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</a:t>
            </a:r>
            <a:r>
              <a:rPr lang="th-TH" sz="3600" b="1" dirty="0" smtClean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          เสนอต่อผู้อำนวยการสถานศึกษา</a:t>
            </a:r>
            <a:endParaRPr lang="th-TH" sz="3200" dirty="0">
              <a:ln w="19050">
                <a:noFill/>
              </a:ln>
              <a:solidFill>
                <a:schemeClr val="tx1"/>
              </a:solidFill>
              <a:cs typeface="+mj-cs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738126" y="2072497"/>
            <a:ext cx="904008" cy="8169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3</a:t>
            </a:r>
            <a:r>
              <a:rPr lang="th-TH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.</a:t>
            </a:r>
            <a:endParaRPr lang="th-TH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738126" y="4437112"/>
            <a:ext cx="904009" cy="81909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4</a:t>
            </a:r>
            <a:r>
              <a:rPr lang="th-TH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.</a:t>
            </a:r>
            <a:endParaRPr lang="th-TH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3" name="ลูกศรลง 2"/>
          <p:cNvSpPr/>
          <p:nvPr/>
        </p:nvSpPr>
        <p:spPr>
          <a:xfrm>
            <a:off x="3642771" y="6039089"/>
            <a:ext cx="1767457" cy="81891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supermarket" panose="02000000000000000000" pitchFamily="2" charset="0"/>
                <a:cs typeface="+mj-cs"/>
              </a:rPr>
              <a:t>ต่อ</a:t>
            </a:r>
            <a:endParaRPr lang="th-TH" sz="3600" b="1" dirty="0">
              <a:solidFill>
                <a:srgbClr val="FFFF00"/>
              </a:solidFill>
              <a:latin typeface="supermarket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1320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576696" y="602673"/>
            <a:ext cx="2915184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วิธีการ (ต่อ)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+mj-cs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13039" y="1714501"/>
            <a:ext cx="7831369" cy="31668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          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ให้ผู้อำนวยการสถานศึกษาตรวจสอบเอกสาร</a:t>
            </a:r>
          </a:p>
          <a:p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       หลักฐานเกี่ยวกับหลักสูตรที่สถาบันคุรุพัฒนา</a:t>
            </a:r>
          </a:p>
          <a:p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        รับรอง หรือตาม ก.ค.ศ. กำหนดแล้วรับรอง</a:t>
            </a:r>
          </a:p>
          <a:p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       ผลสำเร็จการพัฒนานั้นในบันทึกประวัติการ</a:t>
            </a:r>
          </a:p>
          <a:p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          ปฏิบัติงาน</a:t>
            </a:r>
            <a:endParaRPr lang="th-TH" sz="3200" dirty="0">
              <a:ln w="19050">
                <a:noFill/>
              </a:ln>
              <a:solidFill>
                <a:schemeClr val="tx1"/>
              </a:solidFill>
              <a:cs typeface="+mj-cs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755576" y="2636912"/>
            <a:ext cx="904008" cy="8169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5.</a:t>
            </a:r>
            <a:endParaRPr lang="th-TH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05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696"/>
            <a:ext cx="9144000" cy="514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299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540"/>
            <a:ext cx="9175274" cy="515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970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2984"/>
            <a:ext cx="8939721" cy="537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653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036496" cy="596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483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1540"/>
            <a:ext cx="9175272" cy="515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06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2771800" y="287944"/>
            <a:ext cx="3528392" cy="86335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th-TH" sz="4000" dirty="0">
              <a:solidFill>
                <a:schemeClr val="accent6">
                  <a:lumMod val="50000"/>
                </a:schemeClr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619672" y="188640"/>
            <a:ext cx="619268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306104"/>
            <a:ext cx="6696744" cy="818640"/>
          </a:xfrm>
        </p:spPr>
        <p:txBody>
          <a:bodyPr anchor="t">
            <a:noAutofit/>
          </a:bodyPr>
          <a:lstStyle/>
          <a:p>
            <a:pPr algn="ctr">
              <a:defRPr/>
            </a:pPr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 การดำรงตำแหน่ง/การดำรง</a:t>
            </a:r>
            <a:r>
              <a:rPr lang="th-TH" sz="3600" b="1" dirty="0" err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ฐานะ</a:t>
            </a:r>
            <a:endParaRPr lang="th-TH" sz="36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197840"/>
              </p:ext>
            </p:extLst>
          </p:nvPr>
        </p:nvGraphicFramePr>
        <p:xfrm>
          <a:off x="683568" y="1268760"/>
          <a:ext cx="7848872" cy="542172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960440"/>
                <a:gridCol w="3888432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480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ฐานะครูชำนาญการ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ครู ป. ตรี   6  ปี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ป. โท   4  ปี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ป เอก  2  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 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480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ฐานะครูชำนาญการพิเศษ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ครูชำนาญการ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1  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 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80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ฐานะครูเชี่ยวชาญ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ครูชำนาญการ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5  ปี  หรือ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ครูชำนาญการพิเศษ  3  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 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9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ฐานะครูเชี่ยวชาญพิเศษ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ครูเชี่ยวชาญ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2  ปี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 ปี</a:t>
                      </a:r>
                      <a:endParaRPr lang="en-US" sz="24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1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1540"/>
            <a:ext cx="9175274" cy="515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7675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19"/>
            <a:ext cx="9144000" cy="514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243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1442496" y="1412776"/>
            <a:ext cx="6081831" cy="389081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การดำเนินการในช่วงระยะเวลาเปลี่ยนผ่าน</a:t>
            </a:r>
          </a:p>
        </p:txBody>
      </p:sp>
    </p:spTree>
    <p:extLst>
      <p:ext uri="{BB962C8B-B14F-4D97-AF65-F5344CB8AC3E}">
        <p14:creationId xmlns:p14="http://schemas.microsoft.com/office/powerpoint/2010/main" val="2481835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/>
          <p:cNvSpPr txBox="1"/>
          <p:nvPr/>
        </p:nvSpPr>
        <p:spPr>
          <a:xfrm>
            <a:off x="451191" y="1020424"/>
            <a:ext cx="8369281" cy="55504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>
                <a:latin typeface="TH Krub" panose="02000506040000020004" pitchFamily="2" charset="-34"/>
                <a:cs typeface="TH Krub" panose="02000506040000020004" pitchFamily="2" charset="-34"/>
              </a:rPr>
              <a:t>	</a:t>
            </a:r>
            <a:r>
              <a:rPr lang="th-TH" sz="4000" b="1" dirty="0">
                <a:latin typeface="AngsanaUPC" pitchFamily="18" charset="-34"/>
                <a:cs typeface="+mj-cs"/>
              </a:rPr>
              <a:t>1. </a:t>
            </a:r>
            <a:r>
              <a:rPr lang="th-TH" sz="4000" b="1" dirty="0" smtClean="0">
                <a:latin typeface="AngsanaUPC" pitchFamily="18" charset="-34"/>
                <a:cs typeface="+mj-cs"/>
              </a:rPr>
              <a:t>ผลการพัฒนาก่อน</a:t>
            </a:r>
            <a:r>
              <a:rPr lang="th-TH" sz="4000" b="1" dirty="0">
                <a:latin typeface="AngsanaUPC" pitchFamily="18" charset="-34"/>
                <a:cs typeface="+mj-cs"/>
              </a:rPr>
              <a:t>แต่งตั้งให้มีและเลื่อนเป็น</a:t>
            </a:r>
            <a:r>
              <a:rPr lang="th-TH" sz="4000" b="1" dirty="0" err="1">
                <a:latin typeface="AngsanaUPC" pitchFamily="18" charset="-34"/>
                <a:cs typeface="+mj-cs"/>
              </a:rPr>
              <a:t>วิทย</a:t>
            </a:r>
            <a:r>
              <a:rPr lang="th-TH" sz="4000" b="1" dirty="0">
                <a:latin typeface="AngsanaUPC" pitchFamily="18" charset="-34"/>
                <a:cs typeface="+mj-cs"/>
              </a:rPr>
              <a:t>ฐานะชำนาญการพิเศษ และ</a:t>
            </a:r>
            <a:r>
              <a:rPr lang="th-TH" sz="4000" b="1" dirty="0" err="1">
                <a:latin typeface="AngsanaUPC" pitchFamily="18" charset="-34"/>
                <a:cs typeface="+mj-cs"/>
              </a:rPr>
              <a:t>วิทย</a:t>
            </a:r>
            <a:r>
              <a:rPr lang="th-TH" sz="4000" b="1" dirty="0">
                <a:latin typeface="AngsanaUPC" pitchFamily="18" charset="-34"/>
                <a:cs typeface="+mj-cs"/>
              </a:rPr>
              <a:t>ฐานะเชี่ยวชาญ </a:t>
            </a:r>
            <a:r>
              <a:rPr lang="th-TH" sz="4000" b="1" dirty="0" smtClean="0">
                <a:latin typeface="AngsanaUPC" pitchFamily="18" charset="-34"/>
                <a:cs typeface="+mj-cs"/>
              </a:rPr>
              <a:t>ตาม ว </a:t>
            </a:r>
            <a:r>
              <a:rPr lang="th-TH" sz="4000" b="1" dirty="0">
                <a:latin typeface="AngsanaUPC" pitchFamily="18" charset="-34"/>
                <a:cs typeface="+mj-cs"/>
              </a:rPr>
              <a:t>3 ลงวันที่ 7 เมษายน 2554 </a:t>
            </a:r>
            <a:r>
              <a:rPr lang="th-TH" sz="4000" b="1" dirty="0" smtClean="0">
                <a:latin typeface="AngsanaUPC" pitchFamily="18" charset="-34"/>
                <a:cs typeface="+mj-cs"/>
              </a:rPr>
              <a:t>(การพัฒนาแบบเดิม) ที่ยัง</a:t>
            </a:r>
            <a:r>
              <a:rPr lang="th-TH" sz="4000" b="1" dirty="0">
                <a:latin typeface="AngsanaUPC" pitchFamily="18" charset="-34"/>
                <a:cs typeface="+mj-cs"/>
              </a:rPr>
              <a:t>อยู่ภายในเวลา 3 ปี นับแต่วันที่สำเร็จหลักสูตรการพัฒนาให้สามารถนำมาใช้เป็นคุณสมบัติในการขอมี</a:t>
            </a:r>
            <a:r>
              <a:rPr lang="th-TH" sz="4000" b="1" dirty="0" err="1">
                <a:latin typeface="AngsanaUPC" pitchFamily="18" charset="-34"/>
                <a:cs typeface="+mj-cs"/>
              </a:rPr>
              <a:t>วิทย</a:t>
            </a:r>
            <a:r>
              <a:rPr lang="th-TH" sz="4000" b="1" dirty="0">
                <a:latin typeface="AngsanaUPC" pitchFamily="18" charset="-34"/>
                <a:cs typeface="+mj-cs"/>
              </a:rPr>
              <a:t>ฐานะและเลื่อน</a:t>
            </a:r>
            <a:r>
              <a:rPr lang="th-TH" sz="4000" b="1" dirty="0" err="1">
                <a:latin typeface="AngsanaUPC" pitchFamily="18" charset="-34"/>
                <a:cs typeface="+mj-cs"/>
              </a:rPr>
              <a:t>วิทย</a:t>
            </a:r>
            <a:r>
              <a:rPr lang="th-TH" sz="4000" b="1" dirty="0">
                <a:latin typeface="AngsanaUPC" pitchFamily="18" charset="-34"/>
                <a:cs typeface="+mj-cs"/>
              </a:rPr>
              <a:t>ฐานะ และการแต่งตั้งให้มี</a:t>
            </a:r>
            <a:r>
              <a:rPr lang="th-TH" sz="4000" b="1" dirty="0" err="1">
                <a:latin typeface="AngsanaUPC" pitchFamily="18" charset="-34"/>
                <a:cs typeface="+mj-cs"/>
              </a:rPr>
              <a:t>วิทย</a:t>
            </a:r>
            <a:r>
              <a:rPr lang="th-TH" sz="4000" b="1" dirty="0">
                <a:latin typeface="AngsanaUPC" pitchFamily="18" charset="-34"/>
                <a:cs typeface="+mj-cs"/>
              </a:rPr>
              <a:t>ฐานะและเลื่อน</a:t>
            </a:r>
            <a:r>
              <a:rPr lang="th-TH" sz="4000" b="1" dirty="0" err="1">
                <a:latin typeface="AngsanaUPC" pitchFamily="18" charset="-34"/>
                <a:cs typeface="+mj-cs"/>
              </a:rPr>
              <a:t>วิทย</a:t>
            </a:r>
            <a:r>
              <a:rPr lang="th-TH" sz="4000" b="1" dirty="0">
                <a:latin typeface="AngsanaUPC" pitchFamily="18" charset="-34"/>
                <a:cs typeface="+mj-cs"/>
              </a:rPr>
              <a:t>ฐานะ </a:t>
            </a:r>
            <a:r>
              <a:rPr lang="th-TH" sz="4000" b="1" dirty="0" smtClean="0">
                <a:latin typeface="AngsanaUPC" pitchFamily="18" charset="-34"/>
                <a:cs typeface="+mj-cs"/>
              </a:rPr>
              <a:t>ได้ </a:t>
            </a:r>
            <a:r>
              <a:rPr lang="th-TH" sz="4000" b="1" dirty="0">
                <a:latin typeface="AngsanaUPC" pitchFamily="18" charset="-34"/>
                <a:cs typeface="+mj-cs"/>
              </a:rPr>
              <a:t>1 ครั้ง</a:t>
            </a:r>
            <a:endParaRPr lang="en-US" sz="4000" b="1" dirty="0">
              <a:latin typeface="AngsanaUPC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7029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/>
          <p:cNvSpPr txBox="1"/>
          <p:nvPr/>
        </p:nvSpPr>
        <p:spPr>
          <a:xfrm>
            <a:off x="451190" y="1003332"/>
            <a:ext cx="8441290" cy="50056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dirty="0">
                <a:latin typeface="AngsanaUPC" pitchFamily="18" charset="-34"/>
                <a:cs typeface="+mj-cs"/>
              </a:rPr>
              <a:t>	</a:t>
            </a:r>
            <a:r>
              <a:rPr lang="th-TH" sz="3600" b="1" dirty="0">
                <a:latin typeface="AngsanaUPC" pitchFamily="18" charset="-34"/>
                <a:cs typeface="+mj-cs"/>
              </a:rPr>
              <a:t>2. ผู้ดำรงตำแหน่งครูหรือดำรง</a:t>
            </a:r>
            <a:r>
              <a:rPr lang="th-TH" sz="3600" b="1" dirty="0" err="1">
                <a:latin typeface="AngsanaUPC" pitchFamily="18" charset="-34"/>
                <a:cs typeface="+mj-cs"/>
              </a:rPr>
              <a:t>วิทย</a:t>
            </a:r>
            <a:r>
              <a:rPr lang="th-TH" sz="3600" b="1" dirty="0">
                <a:latin typeface="AngsanaUPC" pitchFamily="18" charset="-34"/>
                <a:cs typeface="+mj-cs"/>
              </a:rPr>
              <a:t>ฐานะมาแล้ว ไม่น้อยกว่า </a:t>
            </a:r>
            <a:r>
              <a:rPr lang="th-TH" sz="3600" b="1" dirty="0" smtClean="0">
                <a:latin typeface="AngsanaUPC" pitchFamily="18" charset="-34"/>
                <a:cs typeface="+mj-cs"/>
              </a:rPr>
              <a:t>5 </a:t>
            </a:r>
            <a:r>
              <a:rPr lang="th-TH" sz="3600" b="1" dirty="0">
                <a:latin typeface="AngsanaUPC" pitchFamily="18" charset="-34"/>
                <a:cs typeface="+mj-cs"/>
              </a:rPr>
              <a:t>ปี </a:t>
            </a:r>
            <a:r>
              <a:rPr lang="th-TH" sz="3600" b="1" dirty="0" smtClean="0">
                <a:latin typeface="AngsanaUPC" pitchFamily="18" charset="-34"/>
                <a:cs typeface="+mj-cs"/>
              </a:rPr>
              <a:t>ที่ผล</a:t>
            </a:r>
            <a:r>
              <a:rPr lang="th-TH" sz="3600" b="1" dirty="0">
                <a:latin typeface="AngsanaUPC" pitchFamily="18" charset="-34"/>
                <a:cs typeface="+mj-cs"/>
              </a:rPr>
              <a:t>การ</a:t>
            </a:r>
            <a:r>
              <a:rPr lang="th-TH" sz="3600" b="1" dirty="0" smtClean="0">
                <a:latin typeface="AngsanaUPC" pitchFamily="18" charset="-34"/>
                <a:cs typeface="+mj-cs"/>
              </a:rPr>
              <a:t>พัฒนาตาม ว </a:t>
            </a:r>
            <a:r>
              <a:rPr lang="th-TH" sz="3600" b="1" dirty="0">
                <a:latin typeface="AngsanaUPC" pitchFamily="18" charset="-34"/>
                <a:cs typeface="+mj-cs"/>
              </a:rPr>
              <a:t>3 </a:t>
            </a:r>
            <a:r>
              <a:rPr lang="th-TH" sz="3600" b="1" dirty="0" smtClean="0">
                <a:latin typeface="AngsanaUPC" pitchFamily="18" charset="-34"/>
                <a:cs typeface="+mj-cs"/>
              </a:rPr>
              <a:t>พ้น</a:t>
            </a:r>
            <a:r>
              <a:rPr lang="th-TH" sz="3600" b="1" dirty="0">
                <a:latin typeface="AngsanaUPC" pitchFamily="18" charset="-34"/>
                <a:cs typeface="+mj-cs"/>
              </a:rPr>
              <a:t>กำหนดเวลา </a:t>
            </a:r>
            <a:r>
              <a:rPr lang="th-TH" sz="3600" b="1" dirty="0" smtClean="0">
                <a:latin typeface="AngsanaUPC" pitchFamily="18" charset="-34"/>
                <a:cs typeface="+mj-cs"/>
              </a:rPr>
              <a:t>   3 ปี หรือไม่</a:t>
            </a:r>
            <a:r>
              <a:rPr lang="th-TH" sz="3600" b="1" dirty="0">
                <a:latin typeface="AngsanaUPC" pitchFamily="18" charset="-34"/>
                <a:cs typeface="+mj-cs"/>
              </a:rPr>
              <a:t>เคยมีผลการพัฒนา</a:t>
            </a:r>
            <a:r>
              <a:rPr lang="th-TH" sz="3600" b="1" dirty="0" smtClean="0">
                <a:latin typeface="AngsanaUPC" pitchFamily="18" charset="-34"/>
                <a:cs typeface="+mj-cs"/>
              </a:rPr>
              <a:t>ตาม ว 3 </a:t>
            </a:r>
            <a:r>
              <a:rPr lang="th-TH" sz="3600" b="1" dirty="0">
                <a:latin typeface="AngsanaUPC" pitchFamily="18" charset="-34"/>
                <a:cs typeface="+mj-cs"/>
              </a:rPr>
              <a:t>ให้เข้ารับการพัฒนาตามหลักเกณฑ์และวิธีการ</a:t>
            </a:r>
            <a:r>
              <a:rPr lang="th-TH" sz="3600" b="1" dirty="0" smtClean="0">
                <a:latin typeface="AngsanaUPC" pitchFamily="18" charset="-34"/>
                <a:cs typeface="+mj-cs"/>
              </a:rPr>
              <a:t>นี้ โดย</a:t>
            </a:r>
            <a:r>
              <a:rPr lang="th-TH" sz="3600" b="1" dirty="0">
                <a:latin typeface="AngsanaUPC" pitchFamily="18" charset="-34"/>
                <a:cs typeface="+mj-cs"/>
              </a:rPr>
              <a:t>ให้เข้ารับการพัฒนาตามหลักสูตรที่สถาบันคุรุพัฒนารับรอง จำนวน </a:t>
            </a:r>
            <a:r>
              <a:rPr lang="th-TH" sz="3600" b="1" dirty="0" smtClean="0">
                <a:latin typeface="AngsanaUPC" pitchFamily="18" charset="-34"/>
                <a:cs typeface="+mj-cs"/>
              </a:rPr>
              <a:t>  20 </a:t>
            </a:r>
            <a:r>
              <a:rPr lang="th-TH" sz="3600" b="1" dirty="0">
                <a:latin typeface="AngsanaUPC" pitchFamily="18" charset="-34"/>
                <a:cs typeface="+mj-cs"/>
              </a:rPr>
              <a:t>ชั่วโมง เพื่อใช้เป็นคุณสมบัติในการขอมี</a:t>
            </a:r>
            <a:r>
              <a:rPr lang="th-TH" sz="3600" b="1" dirty="0" err="1">
                <a:latin typeface="AngsanaUPC" pitchFamily="18" charset="-34"/>
                <a:cs typeface="+mj-cs"/>
              </a:rPr>
              <a:t>วิทย</a:t>
            </a:r>
            <a:r>
              <a:rPr lang="th-TH" sz="3600" b="1" dirty="0">
                <a:latin typeface="AngsanaUPC" pitchFamily="18" charset="-34"/>
                <a:cs typeface="+mj-cs"/>
              </a:rPr>
              <a:t>ฐานะและเลื่อน</a:t>
            </a:r>
            <a:r>
              <a:rPr lang="th-TH" sz="3600" b="1" dirty="0" err="1">
                <a:latin typeface="AngsanaUPC" pitchFamily="18" charset="-34"/>
                <a:cs typeface="+mj-cs"/>
              </a:rPr>
              <a:t>วิทย</a:t>
            </a:r>
            <a:r>
              <a:rPr lang="th-TH" sz="3600" b="1" dirty="0" smtClean="0">
                <a:latin typeface="AngsanaUPC" pitchFamily="18" charset="-34"/>
                <a:cs typeface="+mj-cs"/>
              </a:rPr>
              <a:t>ฐานะ  </a:t>
            </a:r>
            <a:r>
              <a:rPr lang="th-TH" sz="3600" b="1" dirty="0">
                <a:latin typeface="AngsanaUPC" pitchFamily="18" charset="-34"/>
                <a:cs typeface="+mj-cs"/>
              </a:rPr>
              <a:t>และการแต่งตั้งให้มี</a:t>
            </a:r>
            <a:r>
              <a:rPr lang="th-TH" sz="3600" b="1" dirty="0" err="1">
                <a:latin typeface="AngsanaUPC" pitchFamily="18" charset="-34"/>
                <a:cs typeface="+mj-cs"/>
              </a:rPr>
              <a:t>วิทย</a:t>
            </a:r>
            <a:r>
              <a:rPr lang="th-TH" sz="3600" b="1" dirty="0">
                <a:latin typeface="AngsanaUPC" pitchFamily="18" charset="-34"/>
                <a:cs typeface="+mj-cs"/>
              </a:rPr>
              <a:t>ฐานะและเลื่อน</a:t>
            </a:r>
            <a:r>
              <a:rPr lang="th-TH" sz="3600" b="1" dirty="0" err="1">
                <a:latin typeface="AngsanaUPC" pitchFamily="18" charset="-34"/>
                <a:cs typeface="+mj-cs"/>
              </a:rPr>
              <a:t>วิทย</a:t>
            </a:r>
            <a:r>
              <a:rPr lang="th-TH" sz="3600" b="1" dirty="0">
                <a:latin typeface="AngsanaUPC" pitchFamily="18" charset="-34"/>
                <a:cs typeface="+mj-cs"/>
              </a:rPr>
              <a:t>ฐานะ </a:t>
            </a:r>
            <a:r>
              <a:rPr lang="th-TH" sz="3600" b="1" dirty="0" smtClean="0">
                <a:latin typeface="AngsanaUPC" pitchFamily="18" charset="-34"/>
                <a:cs typeface="+mj-cs"/>
              </a:rPr>
              <a:t>ได้ </a:t>
            </a:r>
            <a:r>
              <a:rPr lang="th-TH" sz="3600" b="1" dirty="0">
                <a:latin typeface="AngsanaUPC" pitchFamily="18" charset="-34"/>
                <a:cs typeface="+mj-cs"/>
              </a:rPr>
              <a:t>1 ครั้ง </a:t>
            </a:r>
            <a:endParaRPr lang="en-US" sz="3600" b="1" dirty="0">
              <a:latin typeface="AngsanaUPC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9363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1475508" y="782782"/>
            <a:ext cx="6480867" cy="444641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สร้างความเข้าใจแนวทางการพัฒนาครูให้มีและเลื่อน</a:t>
            </a:r>
            <a:r>
              <a:rPr lang="th-TH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วิทย</a:t>
            </a: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+mj-cs"/>
              </a:rPr>
              <a:t>ฐานะ</a:t>
            </a:r>
          </a:p>
        </p:txBody>
      </p:sp>
    </p:spTree>
    <p:extLst>
      <p:ext uri="{BB962C8B-B14F-4D97-AF65-F5344CB8AC3E}">
        <p14:creationId xmlns:p14="http://schemas.microsoft.com/office/powerpoint/2010/main" val="1563379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99" y="980728"/>
            <a:ext cx="9143999" cy="575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5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898553"/>
              </p:ext>
            </p:extLst>
          </p:nvPr>
        </p:nvGraphicFramePr>
        <p:xfrm>
          <a:off x="-38202" y="0"/>
          <a:ext cx="9182202" cy="648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Acrobat Document" r:id="rId3" imgW="6415851" imgH="4533855" progId="Acrobat.Document.11">
                  <p:embed/>
                </p:oleObj>
              </mc:Choice>
              <mc:Fallback>
                <p:oleObj name="Acrobat Document" r:id="rId3" imgW="6415851" imgH="453385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8202" y="0"/>
                        <a:ext cx="9182202" cy="6489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6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55764"/>
              </p:ext>
            </p:extLst>
          </p:nvPr>
        </p:nvGraphicFramePr>
        <p:xfrm>
          <a:off x="-162306" y="494"/>
          <a:ext cx="9306306" cy="6577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Acrobat Document" r:id="rId3" imgW="6415851" imgH="4533855" progId="Acrobat.Document.11">
                  <p:embed/>
                </p:oleObj>
              </mc:Choice>
              <mc:Fallback>
                <p:oleObj name="Acrobat Document" r:id="rId3" imgW="6415851" imgH="453385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62306" y="494"/>
                        <a:ext cx="9306306" cy="6577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0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225212"/>
              </p:ext>
            </p:extLst>
          </p:nvPr>
        </p:nvGraphicFramePr>
        <p:xfrm>
          <a:off x="8693" y="0"/>
          <a:ext cx="9135307" cy="645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Acrobat Document" r:id="rId3" imgW="6415851" imgH="4533855" progId="Acrobat.Document.11">
                  <p:embed/>
                </p:oleObj>
              </mc:Choice>
              <mc:Fallback>
                <p:oleObj name="Acrobat Document" r:id="rId3" imgW="6415851" imgH="453385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93" y="0"/>
                        <a:ext cx="9135307" cy="645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87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818743"/>
              </p:ext>
            </p:extLst>
          </p:nvPr>
        </p:nvGraphicFramePr>
        <p:xfrm>
          <a:off x="323528" y="1655352"/>
          <a:ext cx="8496944" cy="414989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448272"/>
                <a:gridCol w="1728192"/>
                <a:gridCol w="2376264"/>
                <a:gridCol w="1944216"/>
              </a:tblGrid>
              <a:tr h="6446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6957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ภาระงานสอน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ชั่วโมงสอนตามตารางสอน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- ภาระงานอื่น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200" b="0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ไม่ต่ำกว่า </a:t>
                      </a:r>
                      <a:b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18 ชม./สัปดาห์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ชั่วโมงการปฏิบัติงาน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0" spc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</a:t>
                      </a:r>
                      <a:r>
                        <a:rPr lang="th-TH" sz="22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ชั่วโมงสอนตามตารางสอน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- งานอื่น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6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- </a:t>
                      </a:r>
                      <a:r>
                        <a:rPr lang="en-US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PLC</a:t>
                      </a:r>
                      <a:endParaRPr lang="en-US" sz="2200" b="1" spc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spc="0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มีชั่วโมงสอนตามที่</a:t>
                      </a: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b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ก.ค.ศ. กำหนด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6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50 ชม.ต่อปี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b="1" spc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spc="-100" baseline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spc="-100" baseline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200" b="1" spc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ฐานะที่ขอ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ชนก./</a:t>
                      </a:r>
                      <a:r>
                        <a:rPr lang="th-TH" sz="2200" b="1" spc="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ชนพ</a:t>
                      </a: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</a:t>
                      </a:r>
                      <a:r>
                        <a:rPr lang="th-TH" sz="2200" b="1" spc="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</a:t>
                      </a: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./</a:t>
                      </a:r>
                      <a:r>
                        <a:rPr lang="th-TH" sz="2200" b="1" spc="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ชชพ</a:t>
                      </a: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  <a:endParaRPr lang="en-US" sz="2200" b="1" spc="0" baseline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200" b="0" spc="0" baseline="0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800  ชม./ปี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900 ขม./ปี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1" spc="0" baseline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สี่เหลี่ยมผืนผ้ามุมมน 13"/>
          <p:cNvSpPr/>
          <p:nvPr/>
        </p:nvSpPr>
        <p:spPr>
          <a:xfrm>
            <a:off x="2339752" y="377368"/>
            <a:ext cx="475252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2771800" y="548680"/>
            <a:ext cx="3888432" cy="67462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2. ชั่วโมงการปฏิบัติงาน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วงเล็บปีกกาขวา 1"/>
          <p:cNvSpPr/>
          <p:nvPr/>
        </p:nvSpPr>
        <p:spPr>
          <a:xfrm>
            <a:off x="2843808" y="2852936"/>
            <a:ext cx="144016" cy="576064"/>
          </a:xfrm>
          <a:prstGeom prst="rightBrac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วงเล็บปีกกาขวา 15"/>
          <p:cNvSpPr/>
          <p:nvPr/>
        </p:nvSpPr>
        <p:spPr>
          <a:xfrm>
            <a:off x="6920968" y="2852936"/>
            <a:ext cx="144016" cy="576064"/>
          </a:xfrm>
          <a:prstGeom prst="rightBrac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77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705006"/>
              </p:ext>
            </p:extLst>
          </p:nvPr>
        </p:nvGraphicFramePr>
        <p:xfrm>
          <a:off x="0" y="0"/>
          <a:ext cx="9144000" cy="6462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Acrobat Document" r:id="rId3" imgW="6415851" imgH="4533855" progId="Acrobat.Document.11">
                  <p:embed/>
                </p:oleObj>
              </mc:Choice>
              <mc:Fallback>
                <p:oleObj name="Acrobat Document" r:id="rId3" imgW="6415851" imgH="453385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462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1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467084"/>
              </p:ext>
            </p:extLst>
          </p:nvPr>
        </p:nvGraphicFramePr>
        <p:xfrm>
          <a:off x="0" y="-792"/>
          <a:ext cx="9143639" cy="6857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Acrobat Document" r:id="rId3" imgW="5486232" imgH="4114800" progId="Acrobat.Document.11">
                  <p:embed/>
                </p:oleObj>
              </mc:Choice>
              <mc:Fallback>
                <p:oleObj name="Acrobat Document" r:id="rId3" imgW="5486232" imgH="4114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792"/>
                        <a:ext cx="9143639" cy="6857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722482"/>
              </p:ext>
            </p:extLst>
          </p:nvPr>
        </p:nvGraphicFramePr>
        <p:xfrm>
          <a:off x="-33456" y="-23018"/>
          <a:ext cx="9174690" cy="6881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Acrobat Document" r:id="rId3" imgW="5486232" imgH="4114800" progId="Acrobat.Document.11">
                  <p:embed/>
                </p:oleObj>
              </mc:Choice>
              <mc:Fallback>
                <p:oleObj name="Acrobat Document" r:id="rId3" imgW="5486232" imgH="4114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3456" y="-23018"/>
                        <a:ext cx="9174690" cy="6881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3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2048" y="1484784"/>
            <a:ext cx="7772400" cy="226211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</a:t>
            </a:r>
            <a:endParaRPr lang="th-TH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43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2952328" cy="792088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ตัวอย่างที่ 1</a:t>
            </a:r>
            <a:r>
              <a:rPr lang="th-TH" b="1" dirty="0" smtClean="0"/>
              <a:t>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760640"/>
          </a:xfrm>
          <a:ln w="28575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   นาง ก ได้ยื่นคำขอรับการประเมินเพื่อเลื่อนเป็น</a:t>
            </a:r>
            <a:r>
              <a:rPr lang="th-TH" sz="2400" b="1" dirty="0" err="1" smtClean="0">
                <a:latin typeface="Angsana New" pitchFamily="18" charset="-34"/>
                <a:cs typeface="Angsana New" pitchFamily="18" charset="-34"/>
              </a:rPr>
              <a:t>วิทย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ฐานะครูชำนาญการพิเศษ  ตามหลักเกณฑ์และวิธีการฯ ว 21/2560 เมื่อวันที่ 31 ตุลาคม 2560 โดยมีคุณสมบัติ ดังนี้ </a:t>
            </a:r>
          </a:p>
          <a:p>
            <a:pPr marL="0" indent="0"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    1. ดำรงตำแหน่งครู </a:t>
            </a:r>
            <a:r>
              <a:rPr lang="th-TH" sz="2400" b="1" dirty="0" err="1" smtClean="0">
                <a:latin typeface="Angsana New" pitchFamily="18" charset="-34"/>
                <a:cs typeface="Angsana New" pitchFamily="18" charset="-34"/>
              </a:rPr>
              <a:t>วิทย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ฐานะครูชำนาญการ มาแล้วไม่น้อยกว่า 5 ปี (ตั้งแต่วันที่ 1 มกราคม 2555 - วันที่ 31 ตุลาคม 2560 รวมระยะเวลา 5 ปี 10 เดือน) </a:t>
            </a:r>
          </a:p>
          <a:p>
            <a:pPr marL="0" indent="0"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    2. มีจำนวนชั่วโมงการปฏิบัติงานสะสม ในตำแหน่งครู  </a:t>
            </a:r>
            <a:r>
              <a:rPr lang="th-TH" sz="2400" b="1" dirty="0" err="1" smtClean="0">
                <a:latin typeface="Angsana New" pitchFamily="18" charset="-34"/>
                <a:cs typeface="Angsana New" pitchFamily="18" charset="-34"/>
              </a:rPr>
              <a:t>วิทย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ฐานะครูชำนาญการ ย้อนหลังเป็นเวลา 5 ปี นับถึงวันที่ยื่นคำขอ ดังนี้     </a:t>
            </a:r>
          </a:p>
          <a:p>
            <a:pPr marL="0" indent="0"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sz="2400" b="1" u="sng" dirty="0" smtClean="0">
                <a:latin typeface="Angsana New" pitchFamily="18" charset="-34"/>
                <a:cs typeface="Angsana New" pitchFamily="18" charset="-34"/>
              </a:rPr>
              <a:t>ปีที่ 1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วันที่  1  พฤศจิกายน  2555 – 31  ตุลาคม  2556  มีภาระงานสอนสะสม  800  ชั่วโมงต่อปี  โดยมีภาระงานสอน  18  ชั่วโมงต่อสัปดาห์  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(ชั่วโมงสอนตามตารางสอน  12  ชั่วโมงต่อสัปดาห์  และภาระงานอื่น  6  ชั่วโมงต่อสัปดาห์)</a:t>
            </a:r>
          </a:p>
          <a:p>
            <a:pPr marL="0" indent="0"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sz="2400" b="1" u="sng" dirty="0" smtClean="0">
                <a:latin typeface="Angsana New" pitchFamily="18" charset="-34"/>
                <a:cs typeface="Angsana New" pitchFamily="18" charset="-34"/>
              </a:rPr>
              <a:t>ปีที่ 2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วันที่ 1 พฤศจิกายน 2556 – 31 ตุลาคม 2557  มีภาระงานสอนสะสม 800 ชั่วโมงต่อปี          โดยมีภาระงานสอน  20  ชั่วโมงต่อสัปดาห์  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(ชั่วโมงสอนตามตารางสอน  12  ชั่วโมงต่อสัปดาห์ และภาระงานอื่น  8  ชั่วโมงต่อสัปดาห์)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</a:t>
            </a:r>
          </a:p>
          <a:p>
            <a:pPr marL="0" indent="0"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     </a:t>
            </a:r>
            <a:r>
              <a:rPr lang="th-TH" sz="2400" b="1" u="sng" dirty="0" smtClean="0">
                <a:latin typeface="Angsana New" pitchFamily="18" charset="-34"/>
                <a:cs typeface="Angsana New" pitchFamily="18" charset="-34"/>
              </a:rPr>
              <a:t>ปีที่ 3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วันที่ 1 พฤศจิกายน 2557 – 31 ตุลาคม 2558  มีภาระงานสอนสะสม  900  ชั่วโมงต่อปี      โดยมีภาระงานสอน  21  ชั่วโมง  ต่อสัปดาห์  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(ชั่วโมงสอนตามตารางสอน  18  ชั่วโมงต่อสัปดาห์  และภาระงานอื่น  3  ชั่วโมงต่อสัปดาห์)</a:t>
            </a:r>
            <a:endParaRPr lang="th-TH" sz="24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04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688632"/>
          </a:xfrm>
          <a:ln w="28575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      </a:t>
            </a:r>
            <a:r>
              <a:rPr lang="th-TH" sz="2400" b="1" u="sng" dirty="0" smtClean="0">
                <a:cs typeface="+mj-cs"/>
              </a:rPr>
              <a:t>ปีที่ 4</a:t>
            </a:r>
            <a:r>
              <a:rPr lang="th-TH" sz="2400" b="1" dirty="0" smtClean="0">
                <a:cs typeface="+mj-cs"/>
              </a:rPr>
              <a:t>  วันที่ 1 พฤศจิกายน 2558 – 31 ตุลาคม 2559 </a:t>
            </a:r>
          </a:p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      มีภาระงานสอนสะสม  650  ชั่วโมงต่อปี  โดยมีภาระงานสอน  12  ชั่วโมง   ต่อสัปดาห์  </a:t>
            </a:r>
            <a:r>
              <a:rPr lang="th-TH" sz="2000" b="1" dirty="0" smtClean="0">
                <a:cs typeface="+mj-cs"/>
              </a:rPr>
              <a:t>(ชั่วโมงสอนตามตารางสอน  12  ชั่วโมงต่อสัปดาห์  และไม่มีภาระงานอื่น)</a:t>
            </a:r>
            <a:r>
              <a:rPr lang="th-TH" sz="2400" b="1" dirty="0" smtClean="0">
                <a:cs typeface="+mj-cs"/>
              </a:rPr>
              <a:t>   </a:t>
            </a:r>
          </a:p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      </a:t>
            </a:r>
            <a:r>
              <a:rPr lang="th-TH" sz="2400" b="1" u="sng" dirty="0" smtClean="0">
                <a:cs typeface="+mj-cs"/>
              </a:rPr>
              <a:t>ปีที่ 5</a:t>
            </a:r>
            <a:r>
              <a:rPr lang="th-TH" sz="2400" b="1" dirty="0" smtClean="0">
                <a:cs typeface="+mj-cs"/>
              </a:rPr>
              <a:t>  วันที่ 1 พฤศจิกายน 2559 – 31 ตุลาคม 2560 </a:t>
            </a:r>
          </a:p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     มีภาระงานสอนสะสม  850  ชั่วโมงต่อปี  โดยมีภาระงานสอน  19  ชั่วโมงต่อสัปดาห์  (ชั่วโมงสอนตามตารางสอน  15  ชั่วโมงต่อสัปดาห์  และภาระงานอื่น  4  ชั่วโมงต่อสัปดาห์)</a:t>
            </a:r>
          </a:p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      3. ไม่เคยถูกลงโทษทางวินัย  คุณธรรม  จริยธรรม  และจรรยาบรรณวิชาชีพ ในระยะเวลาย้อนหลัง  5  ปี  นับถึงวันที่ยื่นคำขอ  (วันที่  1  พฤศจิกายน  2555 – 31  ตุลาคม  2560) </a:t>
            </a:r>
          </a:p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      4. ผ่านการพัฒนาตามหลักเกณฑ์และวิธีการที่  ก.ค.ศ.  กำหนด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cs typeface="+mj-cs"/>
              </a:rPr>
              <a:t>          นาง  ก  เคยผ่านการพัฒนาก่อนแต่งตั้งตามหลักเกณฑ์และวิธีการฯ  ว 3/2554  เมื่อวันที่             5  มิถุนายน  2558  ซึ่งผลการพัฒนายังไม่หมดอายุ  (หมดอายุวันที่  4  มิถุนายน  2561)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cs typeface="+mj-cs"/>
              </a:rPr>
              <a:t>       5. มีผลงานที่เกิดจากการปฏิบัติหน้าที่สายงานการสอนในช่วงระยะเวลาย้อนหลัง  5  ปีการศึกษา ติดต่อกัน นับถึงวันสิ้นปีการศึกษาก่อนวันที่ยื่นคำขอ </a:t>
            </a: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-18256"/>
            <a:ext cx="2952328" cy="1143000"/>
          </a:xfrm>
        </p:spPr>
        <p:txBody>
          <a:bodyPr>
            <a:normAutofit/>
          </a:bodyPr>
          <a:lstStyle/>
          <a:p>
            <a:pPr algn="l"/>
            <a:r>
              <a:rPr lang="th-TH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ตัวอย่างที่ 1 </a:t>
            </a:r>
            <a:endParaRPr lang="th-TH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1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616624"/>
          </a:xfrm>
          <a:ln w="28575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cs typeface="+mj-cs"/>
              </a:rPr>
              <a:t> </a:t>
            </a:r>
            <a:r>
              <a:rPr lang="th-TH" sz="2400" b="1" dirty="0" smtClean="0">
                <a:cs typeface="+mj-cs"/>
              </a:rPr>
              <a:t>          ทั้งนี้  ให้ผู้ขอรับการประเมิน รายงานผลงานที่เกิดจากการปฏิบัติหน้าที่เป็นรายปีการศึกษา ย้อนหลัง  5  ปีการศึกษา  นาง  ก  ต้องประเมินผลงานที่เกิดจากการปฏิบัติหน้าที่ในตำแหน่งครู          ทั้ง  3  ด้าน  13  ตัวชี้วัด  ตามหนังสือสำนักงาน ก.ค.ศ. ที่ </a:t>
            </a:r>
            <a:r>
              <a:rPr lang="th-TH" sz="2400" b="1" dirty="0" err="1" smtClean="0">
                <a:cs typeface="+mj-cs"/>
              </a:rPr>
              <a:t>ศธ</a:t>
            </a:r>
            <a:r>
              <a:rPr lang="th-TH" sz="2400" b="1" dirty="0" smtClean="0">
                <a:cs typeface="+mj-cs"/>
              </a:rPr>
              <a:t>  0206.3/063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r>
              <a:rPr lang="th-TH" sz="2400" b="1" dirty="0" smtClean="0">
                <a:cs typeface="+mj-cs"/>
              </a:rPr>
              <a:t>  ลงวันที่  10  ตุลาคม  2560  ย้อนหลังรายปีการศึกษา  จำนวน  5  ปีการศึกษา  ดังนี้ </a:t>
            </a:r>
          </a:p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         ปีการศึกษาที่  1  (ปีการศึกษา  2555)  </a:t>
            </a:r>
            <a:r>
              <a:rPr lang="th-TH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วันที่  </a:t>
            </a:r>
            <a:r>
              <a:rPr lang="en-US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16</a:t>
            </a:r>
            <a:r>
              <a:rPr lang="th-TH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พฤษภาคม  2555 – </a:t>
            </a:r>
            <a:r>
              <a:rPr lang="en-US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15</a:t>
            </a:r>
            <a:r>
              <a:rPr lang="th-TH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พฤษภาคม  </a:t>
            </a:r>
            <a:r>
              <a:rPr lang="th-TH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2556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ผลการประเมินไม่ผ่านเกณฑ์การตัดสิน ตามที่ ก.ค.ศ. กำหนด    </a:t>
            </a:r>
          </a:p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         ปีการศึกษาที่  2  (ปีการศึกษา  2556)  วันที่  </a:t>
            </a:r>
            <a:r>
              <a:rPr lang="th-TH" sz="2400" b="1" dirty="0" smtClean="0">
                <a:cs typeface="+mj-cs"/>
              </a:rPr>
              <a:t>16  </a:t>
            </a:r>
            <a:r>
              <a:rPr lang="th-TH" sz="2400" b="1" dirty="0" smtClean="0">
                <a:cs typeface="+mj-cs"/>
              </a:rPr>
              <a:t>พฤษภาคม  2556 – </a:t>
            </a:r>
            <a:r>
              <a:rPr lang="th-TH" sz="2400" b="1" dirty="0" smtClean="0">
                <a:cs typeface="+mj-cs"/>
              </a:rPr>
              <a:t>15</a:t>
            </a:r>
            <a:r>
              <a:rPr lang="th-TH" sz="2400" b="1" dirty="0" smtClean="0">
                <a:cs typeface="+mj-cs"/>
              </a:rPr>
              <a:t>  พฤษภาคม </a:t>
            </a:r>
            <a:r>
              <a:rPr lang="th-TH" sz="2400" b="1" dirty="0" smtClean="0">
                <a:cs typeface="+mj-cs"/>
              </a:rPr>
              <a:t>2557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cs typeface="+mj-cs"/>
              </a:rPr>
              <a:t>ผลการประเมินผ่านเกณฑ์การตัดสิน ตามที่ ก.ค.ศ. กำหนด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cs typeface="+mj-cs"/>
              </a:rPr>
              <a:t>          ปีการศึกษาที่  3  (ปีการศึกษา  2557)  วันที่  </a:t>
            </a:r>
            <a:r>
              <a:rPr lang="th-TH" sz="2400" b="1" dirty="0" smtClean="0">
                <a:cs typeface="+mj-cs"/>
              </a:rPr>
              <a:t>16  </a:t>
            </a:r>
            <a:r>
              <a:rPr lang="th-TH" sz="2400" b="1" dirty="0" smtClean="0">
                <a:cs typeface="+mj-cs"/>
              </a:rPr>
              <a:t>พฤษภาคม  2557 – </a:t>
            </a:r>
            <a:r>
              <a:rPr lang="th-TH" sz="2400" b="1" dirty="0" smtClean="0">
                <a:cs typeface="+mj-cs"/>
              </a:rPr>
              <a:t>15</a:t>
            </a:r>
            <a:r>
              <a:rPr lang="th-TH" sz="2400" b="1" dirty="0" smtClean="0">
                <a:cs typeface="+mj-cs"/>
              </a:rPr>
              <a:t>  พฤษภาคม </a:t>
            </a:r>
            <a:r>
              <a:rPr lang="th-TH" sz="2400" b="1" dirty="0" smtClean="0">
                <a:cs typeface="+mj-cs"/>
              </a:rPr>
              <a:t>2558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cs typeface="+mj-cs"/>
              </a:rPr>
              <a:t>ผลการประเมินผ่านเกณฑ์การตัดสิน ตามที่ ก.ค.ศ. กำหนด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cs typeface="+mj-cs"/>
              </a:rPr>
              <a:t>          ปีการศึกษาที่ 4 (ปีการศึกษา 2558) วันที่ </a:t>
            </a:r>
            <a:r>
              <a:rPr lang="th-TH" sz="2400" b="1" dirty="0" smtClean="0">
                <a:cs typeface="+mj-cs"/>
              </a:rPr>
              <a:t>16 </a:t>
            </a:r>
            <a:r>
              <a:rPr lang="th-TH" sz="2400" b="1" dirty="0" smtClean="0">
                <a:cs typeface="+mj-cs"/>
              </a:rPr>
              <a:t>พฤษภาคม 2558 – </a:t>
            </a:r>
            <a:r>
              <a:rPr lang="th-TH" sz="2400" b="1" dirty="0" smtClean="0">
                <a:cs typeface="+mj-cs"/>
              </a:rPr>
              <a:t>15</a:t>
            </a:r>
            <a:r>
              <a:rPr lang="th-TH" sz="2400" b="1" dirty="0" smtClean="0">
                <a:cs typeface="+mj-cs"/>
              </a:rPr>
              <a:t>  พฤษภาคม </a:t>
            </a:r>
            <a:r>
              <a:rPr lang="th-TH" sz="2400" b="1" dirty="0" smtClean="0">
                <a:cs typeface="+mj-cs"/>
              </a:rPr>
              <a:t>2559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cs typeface="+mj-cs"/>
              </a:rPr>
              <a:t>ผลการประเมินผ่านเกณฑ์การตัดสิน ตามที่ ก.ค.ศ. กำหนด </a:t>
            </a:r>
          </a:p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          ปีการศึกษาที่ 5 (ปีการศึกษา 2559) วันที่ </a:t>
            </a:r>
            <a:r>
              <a:rPr lang="th-TH" sz="2400" b="1" dirty="0" smtClean="0">
                <a:cs typeface="+mj-cs"/>
              </a:rPr>
              <a:t>16 </a:t>
            </a:r>
            <a:r>
              <a:rPr lang="th-TH" sz="2400" b="1" dirty="0" smtClean="0">
                <a:cs typeface="+mj-cs"/>
              </a:rPr>
              <a:t>พฤษภาคม 2559 – </a:t>
            </a:r>
            <a:r>
              <a:rPr lang="th-TH" sz="2400" b="1" dirty="0" smtClean="0">
                <a:cs typeface="+mj-cs"/>
              </a:rPr>
              <a:t>15</a:t>
            </a:r>
            <a:r>
              <a:rPr lang="th-TH" sz="2400" b="1" dirty="0" smtClean="0">
                <a:cs typeface="+mj-cs"/>
              </a:rPr>
              <a:t> พฤษภาคม </a:t>
            </a:r>
            <a:r>
              <a:rPr lang="th-TH" sz="2400" b="1" dirty="0" smtClean="0">
                <a:cs typeface="+mj-cs"/>
              </a:rPr>
              <a:t>2560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cs typeface="+mj-cs"/>
              </a:rPr>
              <a:t>ผลการประเมินผ่านเกณฑ์การตัดสิน ตามที่ ก.ค.ศ. กำหนด   </a:t>
            </a: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4624"/>
            <a:ext cx="2530624" cy="850106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ตัวอย่างที่ 1 </a:t>
            </a:r>
            <a:endParaRPr lang="th-TH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52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0"/>
            <a:ext cx="3456384" cy="1043608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ตัวอย่างที่ 1  สรุป </a:t>
            </a:r>
            <a:endParaRPr lang="th-TH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720080"/>
            <a:ext cx="8496944" cy="5877272"/>
          </a:xfrm>
          <a:ln w="1905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cs typeface="+mj-cs"/>
              </a:rPr>
              <a:t>       นาง  ก  เป็นผู้มีคุณสมบัติในการขอเลื่อนเป็น</a:t>
            </a:r>
            <a:r>
              <a:rPr lang="th-TH" sz="2400" b="1" dirty="0" err="1" smtClean="0">
                <a:cs typeface="+mj-cs"/>
              </a:rPr>
              <a:t>วิทย</a:t>
            </a:r>
            <a:r>
              <a:rPr lang="th-TH" sz="2400" b="1" dirty="0" smtClean="0">
                <a:cs typeface="+mj-cs"/>
              </a:rPr>
              <a:t>ฐานะครูชำนาญการพิเศษ ตามหลักเกณฑ์และวิธีการฯ  ว 21/2560  ในช่วงระยะเวลาเปลี่ยนผ่าน  กล่าวคือ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cs typeface="+mj-cs"/>
              </a:rPr>
              <a:t>      1. มีระยะเวลาการดำรงตำแหน่งครู  </a:t>
            </a:r>
            <a:r>
              <a:rPr lang="th-TH" sz="2400" b="1" dirty="0" err="1" smtClean="0">
                <a:cs typeface="+mj-cs"/>
              </a:rPr>
              <a:t>วิทย</a:t>
            </a:r>
            <a:r>
              <a:rPr lang="th-TH" sz="2400" b="1" dirty="0" smtClean="0">
                <a:cs typeface="+mj-cs"/>
              </a:rPr>
              <a:t>ฐานะครูชำนาญการ  เป็นระยะเวลา  5  ปี  10  เดือน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cs typeface="+mj-cs"/>
              </a:rPr>
              <a:t>      2. มีชั่วโมงการปฏิบัติงานสะสมในตำแหน่งหรือ</a:t>
            </a:r>
            <a:r>
              <a:rPr lang="th-TH" sz="2400" b="1" dirty="0" err="1" smtClean="0">
                <a:cs typeface="+mj-cs"/>
              </a:rPr>
              <a:t>วิทย</a:t>
            </a:r>
            <a:r>
              <a:rPr lang="th-TH" sz="2400" b="1" dirty="0" smtClean="0">
                <a:cs typeface="+mj-cs"/>
              </a:rPr>
              <a:t>ฐานะที่ดำรงอยู่ในปัจจุบันย้อนหลังเป็นเวลา      5 ปี  นับถึงวันที่ยื่นคำขอ  รวม  4,000  ชั่วโมง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cs typeface="+mj-cs"/>
              </a:rPr>
              <a:t>      3. ไม่เคยถูกลงโทษทางวินัย  คุณธรรม  จริยธรรม  และจรรยาบรรณวิชาชีพ  ในระยะเวลาย้อนหลัง  5  ปี  นับถึงวันที่ยื่นคำขอ  (วันที่  1  พฤศจิกายน  2555 – 31  ตุลาคม  2560)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cs typeface="+mj-cs"/>
              </a:rPr>
              <a:t>      4. ผ่านการพัฒนาตามหลักเกณฑ์และวิธีการที่ ก.ค.ศ. กำหนด โดยผ่านการพัฒนาก่อนแต่งตั้ง      ตามหลักเกณฑ์และวิธีการฯ ว  3/2554  เมื่อวันที่  5  มิถุนายน  2558  ซึ่งผลการพัฒนายังไม่หมดอายุ (หมดอายุวันที่ 4 มิถุนายน 2561)  ทั้งนี้ ในวันที่นาง  ก  ยื่นคำขอและในวันที</a:t>
            </a:r>
            <a:r>
              <a:rPr lang="en-US" sz="2400" b="1" dirty="0" smtClean="0">
                <a:cs typeface="+mj-cs"/>
              </a:rPr>
              <a:t> </a:t>
            </a:r>
            <a:r>
              <a:rPr lang="th-TH" sz="2400" b="1" dirty="0" smtClean="0">
                <a:cs typeface="+mj-cs"/>
              </a:rPr>
              <a:t>สอศ. รับคำขอ ผลการพัฒนาตามหลักเกณฑ์และวิธีการฯ ว  3/2554  ต้องยังไม่หมดอายุ เนื่องจากการแต่งตั้งให้เลื่อนเป็น</a:t>
            </a:r>
            <a:r>
              <a:rPr lang="th-TH" sz="2400" b="1" dirty="0" err="1" smtClean="0">
                <a:cs typeface="+mj-cs"/>
              </a:rPr>
              <a:t>วิทย</a:t>
            </a:r>
            <a:r>
              <a:rPr lang="th-TH" sz="2400" b="1" dirty="0" smtClean="0">
                <a:cs typeface="+mj-cs"/>
              </a:rPr>
              <a:t>ฐานะครูชำนาญการพิเศษ มีผลไม่ก่อนวันที่ สอศ. รับคำขอ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cs typeface="+mj-cs"/>
              </a:rPr>
              <a:t>  5.  มีผลงานที่เกิดจากการปฏิบัติหน้าที่ สายงานการสอน ในช่วงระยะเวลาย้อนหลัง 5 ปีการศึกษาติดต่อกัน นับถึงวันสิ้นปีการศึกษาก่อนวันที่ยื่นคำขอ (ปีการศึกษา 2555 – 2559) โดยมี ผลการประเมินผ่านเกณฑ์ จำนวน 4 ปีการศึกษา</a:t>
            </a:r>
          </a:p>
          <a:p>
            <a:pPr marL="0" indent="0">
              <a:buNone/>
            </a:pPr>
            <a:endParaRPr lang="th-TH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2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832048" y="1484784"/>
            <a:ext cx="7772400" cy="2262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9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</a:t>
            </a:r>
            <a:endParaRPr lang="th-TH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00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0"/>
            <a:ext cx="2746648" cy="1143000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ตัวอย่างที่ 2 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76064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     นาง  ข  ดำรงตำแหน่งครู  </a:t>
            </a:r>
            <a:r>
              <a:rPr lang="th-TH" sz="2400" b="1" dirty="0" err="1" smtClean="0">
                <a:cs typeface="+mj-cs"/>
              </a:rPr>
              <a:t>วิทย</a:t>
            </a:r>
            <a:r>
              <a:rPr lang="th-TH" sz="2400" b="1" dirty="0" smtClean="0">
                <a:cs typeface="+mj-cs"/>
              </a:rPr>
              <a:t>ฐานะครูชำนาญการ  เมื่อวันที่  5  กันยายน  2556  และประสงค์ยื่นคำขอรับการประเมินเพื่อเลื่อนเป็น</a:t>
            </a:r>
            <a:r>
              <a:rPr lang="th-TH" sz="2400" b="1" dirty="0" err="1" smtClean="0">
                <a:cs typeface="+mj-cs"/>
              </a:rPr>
              <a:t>วิทย</a:t>
            </a:r>
            <a:r>
              <a:rPr lang="th-TH" sz="2400" b="1" dirty="0" smtClean="0">
                <a:cs typeface="+mj-cs"/>
              </a:rPr>
              <a:t>ฐานะครูชำนาญการพิเศษ  ตามหลักเกณฑ์และวิธีการฯ            ว  21/2560   แต่ในวันที่ประกาศใช้หลักเกณฑ์ดังกล่าว  (วันที่  5  กรกฎาคม  2560)  มีระยะเวลา     ดำรงตำแหน่ง  3  ปี  10  เดือน  จึงมีระยะเวลาการดำรงตำแหน่งไม่ครบ  5  ปี  ขาดอยู่  1  ปี  2  เดือน  ซึ่งจะมีระยะเวลาการดำรงตำแหน่งครู </a:t>
            </a:r>
            <a:r>
              <a:rPr lang="th-TH" sz="2400" b="1" dirty="0" err="1" smtClean="0">
                <a:cs typeface="+mj-cs"/>
              </a:rPr>
              <a:t>วิทย</a:t>
            </a:r>
            <a:r>
              <a:rPr lang="th-TH" sz="2400" b="1" dirty="0" smtClean="0">
                <a:cs typeface="+mj-cs"/>
              </a:rPr>
              <a:t>ฐานะครูชำนาญการ ครบ 5 ปี ในวันที่ 4  กันยายน 2561 โดยจะต้องมีคุณสมบัติ ตามหลักเกณฑ์และวิธีการฯ  ว 21/2560 ดังนี้   </a:t>
            </a:r>
          </a:p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     1. ดำรงตำแหน่งครู </a:t>
            </a:r>
            <a:r>
              <a:rPr lang="th-TH" sz="2400" b="1" dirty="0" err="1" smtClean="0">
                <a:cs typeface="+mj-cs"/>
              </a:rPr>
              <a:t>วิทย</a:t>
            </a:r>
            <a:r>
              <a:rPr lang="th-TH" sz="2400" b="1" dirty="0" smtClean="0">
                <a:cs typeface="+mj-cs"/>
              </a:rPr>
              <a:t>ฐานะครูชำนาญการ ครบ 5 ปี ในวันที่ 4 กันยายน 2561       </a:t>
            </a:r>
          </a:p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     2. ต้องมีจำนวนชั่วโมงการปฏิบัติงานสะสมในตำแหน่งครู </a:t>
            </a:r>
            <a:r>
              <a:rPr lang="th-TH" sz="2400" b="1" dirty="0" err="1" smtClean="0">
                <a:cs typeface="+mj-cs"/>
              </a:rPr>
              <a:t>วิทย</a:t>
            </a:r>
            <a:r>
              <a:rPr lang="th-TH" sz="2400" b="1" dirty="0" smtClean="0">
                <a:cs typeface="+mj-cs"/>
              </a:rPr>
              <a:t>ฐานะครูชำนาญการ ย้อนหลัง     เป็นเวลา 5 ปี นับถึงวันที่ยื่นคำขอ ดังนี้         </a:t>
            </a:r>
          </a:p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         </a:t>
            </a:r>
            <a:r>
              <a:rPr lang="th-TH" sz="2400" b="1" u="sng" dirty="0" smtClean="0">
                <a:cs typeface="+mj-cs"/>
              </a:rPr>
              <a:t>ปีที่ 1</a:t>
            </a:r>
            <a:r>
              <a:rPr lang="th-TH" sz="2400" b="1" dirty="0" smtClean="0">
                <a:cs typeface="+mj-cs"/>
              </a:rPr>
              <a:t> วันที่  5  กันยายน  2556 – 4  กันยายน  2557  มีภาระงานสอนสะสม 850 ชั่วโมงต่อปี    โดยมีภาระงานสอน  18  ชั่วโมงต่อสัปดาห์  </a:t>
            </a:r>
            <a:r>
              <a:rPr lang="th-TH" sz="2000" b="1" dirty="0" smtClean="0">
                <a:cs typeface="+mj-cs"/>
              </a:rPr>
              <a:t>(ชั่วโมงสอนตามตารางสอน 12 ชั่วโมงต่อสัปดาห์ และภาระงานอื่น    6 ชั่วโมงต่อสัปดาห์)</a:t>
            </a:r>
            <a:r>
              <a:rPr lang="th-TH" sz="2400" b="1" dirty="0" smtClean="0">
                <a:cs typeface="+mj-cs"/>
              </a:rPr>
              <a:t> </a:t>
            </a:r>
          </a:p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         </a:t>
            </a:r>
            <a:r>
              <a:rPr lang="th-TH" sz="2400" b="1" u="sng" dirty="0" smtClean="0">
                <a:cs typeface="+mj-cs"/>
              </a:rPr>
              <a:t>ปีที่ 2</a:t>
            </a:r>
            <a:r>
              <a:rPr lang="th-TH" sz="2400" b="1" dirty="0" smtClean="0">
                <a:cs typeface="+mj-cs"/>
              </a:rPr>
              <a:t> วันที่ 5 กันยายน  2557 – 4 กันยายน 2558 มีภาระงานสอนสะสม 720 ชั่วโมงต่อปี โดยมีภาระงานสอน  18  ชั่วโมงต่อสัปดาห์  </a:t>
            </a:r>
            <a:r>
              <a:rPr lang="th-TH" sz="2000" b="1" dirty="0" smtClean="0">
                <a:cs typeface="+mj-cs"/>
              </a:rPr>
              <a:t>(ชั่วโมงสอนตามตารางสอน  18  ชั่วโมงต่อสัปดาห์  และไม่มีภาระงานอื่น)</a:t>
            </a:r>
            <a:r>
              <a:rPr lang="th-TH" sz="2400" b="1" dirty="0" smtClean="0"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26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524937"/>
              </p:ext>
            </p:extLst>
          </p:nvPr>
        </p:nvGraphicFramePr>
        <p:xfrm>
          <a:off x="792244" y="2015392"/>
          <a:ext cx="7596180" cy="309833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815929"/>
                <a:gridCol w="3780251"/>
              </a:tblGrid>
              <a:tr h="64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spc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ไม่ถูกลงโทษทางวินัย</a:t>
                      </a:r>
                      <a:r>
                        <a:rPr lang="th-TH" sz="28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และจรรยาบรรณวิชาชีพ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ย้อนหลัง 5 ปี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สี่เหลี่ยมผืนผ้ามุมมน 13"/>
          <p:cNvSpPr/>
          <p:nvPr/>
        </p:nvSpPr>
        <p:spPr>
          <a:xfrm>
            <a:off x="971600" y="764704"/>
            <a:ext cx="7344816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908720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3. วินัย คุณธรรม จริยธรรม และจรรยาบรรณวิชาชีพ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92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57200" y="657264"/>
            <a:ext cx="8363272" cy="5940088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cs typeface="Angsana New" panose="02020603050405020304" pitchFamily="18" charset="-34"/>
              </a:rPr>
              <a:t>          </a:t>
            </a:r>
            <a:r>
              <a:rPr lang="th-TH" sz="2400" b="1" u="sng" dirty="0" smtClean="0">
                <a:solidFill>
                  <a:prstClr val="black"/>
                </a:solidFill>
                <a:cs typeface="Angsana New" panose="02020603050405020304" pitchFamily="18" charset="-34"/>
              </a:rPr>
              <a:t>ปีที่ 3</a:t>
            </a:r>
            <a:r>
              <a:rPr lang="th-TH" sz="2400" b="1" dirty="0" smtClean="0">
                <a:solidFill>
                  <a:prstClr val="black"/>
                </a:solidFill>
                <a:cs typeface="Angsana New" panose="02020603050405020304" pitchFamily="18" charset="-34"/>
              </a:rPr>
              <a:t> วันที่  5  กันยายน  2558 – 4  กันยายน  2559  มีภาระงานสอนสะสม  950  ชั่วโมงต่อปี โดยมีภาระงานสอน  20  ชั่วโมงต่อสัปดาห์  (ชั่วโมงสอนตามตารางสอน  14  ชั่วโมงต่อสัปดาห์  และภาระงานอื่น  6  ชั่วโมงต่อสัปดาห์) </a:t>
            </a:r>
          </a:p>
          <a:p>
            <a:r>
              <a:rPr lang="th-TH" sz="2400" b="1" dirty="0" smtClean="0">
                <a:solidFill>
                  <a:prstClr val="black"/>
                </a:solidFill>
                <a:cs typeface="Angsana New" panose="02020603050405020304" pitchFamily="18" charset="-34"/>
              </a:rPr>
              <a:t>          </a:t>
            </a:r>
            <a:r>
              <a:rPr lang="th-TH" sz="2400" b="1" u="sng" dirty="0" smtClean="0">
                <a:solidFill>
                  <a:prstClr val="black"/>
                </a:solidFill>
                <a:cs typeface="Angsana New" panose="02020603050405020304" pitchFamily="18" charset="-34"/>
              </a:rPr>
              <a:t>ปีที่ 1 - 3</a:t>
            </a:r>
            <a:r>
              <a:rPr lang="th-TH" sz="2400" b="1" dirty="0" smtClean="0">
                <a:solidFill>
                  <a:prstClr val="black"/>
                </a:solidFill>
                <a:cs typeface="Angsana New" panose="02020603050405020304" pitchFamily="18" charset="-34"/>
              </a:rPr>
              <a:t>  เป็นการปฏิบัติงานอยู่ก่อนที่หลักเกณฑ์และวิธีการฯ  ว 21/2560  ประกาศใช้   ต้องมีภาระงานสอนไม่ต่ำกว่าภาระงานขั้นต่ำตามที่ส่วนราชการกำหนดโดยความเห็นชอบของ  ก.ค.ศ.      ตามหนังสือสำนักงาน  ก.ค.ศ.  ด่วนที่สุด  ที่  </a:t>
            </a:r>
            <a:r>
              <a:rPr lang="th-TH" sz="2400" b="1" dirty="0" err="1" smtClean="0">
                <a:solidFill>
                  <a:prstClr val="black"/>
                </a:solidFill>
                <a:cs typeface="Angsana New" panose="02020603050405020304" pitchFamily="18" charset="-34"/>
              </a:rPr>
              <a:t>ศธ</a:t>
            </a:r>
            <a:r>
              <a:rPr lang="th-TH" sz="2400" b="1" dirty="0" smtClean="0">
                <a:solidFill>
                  <a:prstClr val="black"/>
                </a:solidFill>
                <a:cs typeface="Angsana New" panose="02020603050405020304" pitchFamily="18" charset="-34"/>
              </a:rPr>
              <a:t>  0206.3/3724-3725  ลงวันที่  21  กันยายน  2553  </a:t>
            </a:r>
          </a:p>
          <a:p>
            <a:r>
              <a:rPr lang="th-TH" sz="2400" b="1" dirty="0" smtClean="0">
                <a:solidFill>
                  <a:prstClr val="black"/>
                </a:solidFill>
                <a:cs typeface="Angsana New" panose="02020603050405020304" pitchFamily="18" charset="-34"/>
              </a:rPr>
              <a:t>          </a:t>
            </a:r>
            <a:r>
              <a:rPr lang="th-TH" sz="2400" b="1" u="sng" dirty="0" smtClean="0">
                <a:solidFill>
                  <a:prstClr val="black"/>
                </a:solidFill>
                <a:cs typeface="Angsana New" panose="02020603050405020304" pitchFamily="18" charset="-34"/>
              </a:rPr>
              <a:t>ปีที่ 4</a:t>
            </a:r>
            <a:r>
              <a:rPr lang="th-TH" sz="2400" b="1" dirty="0" smtClean="0">
                <a:solidFill>
                  <a:prstClr val="black"/>
                </a:solidFill>
                <a:cs typeface="Angsana New" panose="02020603050405020304" pitchFamily="18" charset="-34"/>
              </a:rPr>
              <a:t> วันที่  5  กันยายน  2559 – 4  กันยายน  2560  (เป็นช่วงเปลี่ยนผ่านในการประกาศใช้หลักเกณฑ์และวิธีการฯ  ว 21/2560) </a:t>
            </a:r>
          </a:p>
          <a:p>
            <a:r>
              <a:rPr lang="th-TH" sz="2400" b="1" dirty="0" smtClean="0">
                <a:solidFill>
                  <a:prstClr val="black"/>
                </a:solidFill>
                <a:cs typeface="Angsana New" panose="02020603050405020304" pitchFamily="18" charset="-34"/>
              </a:rPr>
              <a:t>          ช่วงที่  1  วันที่  5  กันยายน  2559 – 4  กรกฎาคม  2560  (10  เดือน)  มีภาระงานสอนสะสม    576  ชั่วโมง  โดยมีภาระงานสอน  18  ชั่วโมงต่อสัปดาห์  </a:t>
            </a:r>
            <a:r>
              <a:rPr lang="th-TH" sz="2000" b="1" dirty="0" smtClean="0">
                <a:solidFill>
                  <a:prstClr val="black"/>
                </a:solidFill>
                <a:cs typeface="Angsana New" panose="02020603050405020304" pitchFamily="18" charset="-34"/>
              </a:rPr>
              <a:t>(ชั่วโมงสอนตามตารางสอน  14  ชั่วโมงต่อสัปดาห์ และมีภาระงานอื่น  4  ชั่วโมง)</a:t>
            </a:r>
          </a:p>
          <a:p>
            <a:r>
              <a:rPr lang="th-TH" sz="2000" b="1" dirty="0">
                <a:solidFill>
                  <a:prstClr val="black"/>
                </a:solidFill>
                <a:cs typeface="Angsana New" panose="02020603050405020304" pitchFamily="18" charset="-34"/>
              </a:rPr>
              <a:t> </a:t>
            </a:r>
            <a:r>
              <a:rPr lang="th-TH" sz="2000" b="1" dirty="0" smtClean="0">
                <a:solidFill>
                  <a:prstClr val="black"/>
                </a:solidFill>
                <a:cs typeface="Angsana New" panose="02020603050405020304" pitchFamily="18" charset="-34"/>
              </a:rPr>
              <a:t>           </a:t>
            </a:r>
            <a:r>
              <a:rPr lang="th-TH" sz="2400" b="1" dirty="0" smtClean="0">
                <a:solidFill>
                  <a:prstClr val="black"/>
                </a:solidFill>
                <a:cs typeface="Angsana New" panose="02020603050405020304" pitchFamily="18" charset="-34"/>
              </a:rPr>
              <a:t>ช่วงที่  2  วันที่  5  กรกฎาคม  2560 – 4  กันยายน  2560  (2  เดือน)  มีชั่วโมงการปฏิบัติงาน    รวม  154  ชั่วโมง  โดยมีชั่วโมงสอนตามตารางสอน  14  ชั่วโมงต่อสัปดาห์  (112  ชั่วโมง)  มีชั่วโมง   การปฏิบัติงานอื่น  32  ชั่วโมง  และมีชั่วโมงการมีส่วนร่วมในชุมชนการเรียนรู้ทางวิชาชีพ  จำนวน     10 ชั่วโมง </a:t>
            </a:r>
          </a:p>
          <a:p>
            <a:r>
              <a:rPr lang="th-TH" sz="2400" b="1" dirty="0" smtClean="0">
                <a:solidFill>
                  <a:prstClr val="black"/>
                </a:solidFill>
                <a:cs typeface="Angsana New" panose="02020603050405020304" pitchFamily="18" charset="-34"/>
              </a:rPr>
              <a:t>           สรุป  ปีที่  4  มีชั่วโมงการปฏิบัติงาน  รวม  730  ชั่วโมงต่อปี </a:t>
            </a:r>
            <a:endParaRPr lang="th-TH" sz="2400" b="1" dirty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57200" y="72008"/>
            <a:ext cx="2746648" cy="9087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ตัวอย่างที่ 2 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2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0"/>
            <a:ext cx="2746648" cy="1143000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ตัวอย่างที่ 2 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         </a:t>
            </a:r>
            <a:r>
              <a:rPr lang="th-TH" sz="2400" b="1" u="sng" dirty="0" smtClean="0">
                <a:cs typeface="+mj-cs"/>
              </a:rPr>
              <a:t>ปีที่ 5</a:t>
            </a:r>
            <a:r>
              <a:rPr lang="th-TH" sz="2400" b="1" dirty="0" smtClean="0">
                <a:cs typeface="+mj-cs"/>
              </a:rPr>
              <a:t> วันที่  5  กันยายน  2560–4  กันยายน  2561  (เป็นการปฏิบัติงานหลังวันที่หลักเกณฑ์และวิธีการฯ  ว 21/2560  ประกาศใช้แล้ว)  มีชั่วโมงการปฏิบัติงานรวม  850 ชั่วโมงต่อปี โดยมีชั่วโมงสอนตามตารางสอน  19 ชั่วโมงต่อสัปดาห์ (760 ชั่วโมงต่อปี) มีชั่วโมงการปฏิบัติงานอื่น 40 ชั่วโมงต่อปี  และมีชั่วโมงการมีส่วนร่วมในชุมชนการเรียนรู้ทางวิชาชีพ จำนวน 50 ชั่วโมงต่อปี  </a:t>
            </a:r>
            <a:r>
              <a:rPr lang="th-TH" sz="2400" b="1" u="sng" dirty="0" smtClean="0">
                <a:solidFill>
                  <a:schemeClr val="tx2"/>
                </a:solidFill>
                <a:cs typeface="+mj-cs"/>
              </a:rPr>
              <a:t>ตามหลักเกณฑ์ ว 21/2560 ต้องมีชั่วโมงการปฏิบัติงานไม่น้อยกว่า 800 ชั่วโมงต่อปี  โดยในชั่วโมงการปฏิบัติงานต้องมีชั่วโมงสอนตามตารางสอนตามที่ ก.ค.ศ. กำหนด และมีชั่วโมงการมีส่วนร่วม ในชุมชนการเรียนรู้ทางวิชาชีพ ไม่น้อยกว่า 50 ชั่วโมงต่อปี  </a:t>
            </a:r>
          </a:p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     3. ไม่เคยถูกลงโทษทางวินัย คุณธรรม จริยธรรม และจรรยาบรรณวิชาชีพ ในระยะเวลาย้อนหลัง 5 ปี นับถึงวันที่ยื่นคำขอ (วันที่ 5 กันยายน 2556–4 กันยายน 2561)   </a:t>
            </a:r>
          </a:p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     4. ผ่านการพัฒนาตามหลักเกณฑ์และวิธีการที่ ก.ค.ศ. กำหนด  นาง ข เคยผ่านการพัฒนาก่อนแต่งตั้ง ตามหลักเกณฑ์และวิธีการฯ ว 3/2554 เมื่อวันที่  5 มิถุนายน 2558 ซึ่งผลการพัฒนาหมดอายุเมื่อวันที่ 4 มิถุนายน 2561 นาง ข ยื่นขอรับการประเมินเพื่อเลื่อนเป็น </a:t>
            </a:r>
            <a:r>
              <a:rPr lang="th-TH" sz="2400" b="1" dirty="0" err="1" smtClean="0">
                <a:cs typeface="+mj-cs"/>
              </a:rPr>
              <a:t>วิทย</a:t>
            </a:r>
            <a:r>
              <a:rPr lang="th-TH" sz="2400" b="1" dirty="0" smtClean="0">
                <a:cs typeface="+mj-cs"/>
              </a:rPr>
              <a:t>ฐานะครูชำนาญการพิเศษ เมื่อวันที่ 4 กันยายน 2561  ดังนั้น นาง ข ต้องเข้ารับการพัฒนาตามหลักสูตรที่สถาบันคุรุพัฒนารับรอง จำนวน 20 ชั่วโมง ตามหลักเกณฑ์และวิธีการฯ ว 22/2560 เพื่อนำมาใช้เป็นคุณสมบัติในการขอเลื่อนเป็น</a:t>
            </a:r>
            <a:r>
              <a:rPr lang="th-TH" sz="2400" b="1" dirty="0" err="1" smtClean="0">
                <a:cs typeface="+mj-cs"/>
              </a:rPr>
              <a:t>วิทย</a:t>
            </a:r>
            <a:r>
              <a:rPr lang="th-TH" sz="2400" b="1" dirty="0" smtClean="0">
                <a:cs typeface="+mj-cs"/>
              </a:rPr>
              <a:t>ฐานะครูชำนาญพิเศษ </a:t>
            </a:r>
          </a:p>
        </p:txBody>
      </p:sp>
    </p:spTree>
    <p:extLst>
      <p:ext uri="{BB962C8B-B14F-4D97-AF65-F5344CB8AC3E}">
        <p14:creationId xmlns:p14="http://schemas.microsoft.com/office/powerpoint/2010/main" val="26262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     5</a:t>
            </a:r>
            <a:r>
              <a:rPr lang="th-TH" sz="2400" b="1" dirty="0">
                <a:cs typeface="+mj-cs"/>
              </a:rPr>
              <a:t>.  มีผลงานที่เกิดจากการปฏิบัติหน้าที่ สายงานการสอน ในช่วงระยะเวลาย้อนหลัง 5 ปีการศึกษาติดต่อกัน </a:t>
            </a:r>
            <a:r>
              <a:rPr lang="th-TH" sz="2400" b="1" dirty="0" smtClean="0">
                <a:cs typeface="+mj-cs"/>
              </a:rPr>
              <a:t> นับ</a:t>
            </a:r>
            <a:r>
              <a:rPr lang="th-TH" sz="2400" b="1" dirty="0">
                <a:cs typeface="+mj-cs"/>
              </a:rPr>
              <a:t>ถึงวันสิ้นปีการศึกษาก่อนวันที่ยื่นคำขอ </a:t>
            </a:r>
            <a:r>
              <a:rPr lang="th-TH" sz="2400" b="1" dirty="0" smtClean="0">
                <a:cs typeface="+mj-cs"/>
              </a:rPr>
              <a:t> ทั้งนี้ </a:t>
            </a:r>
            <a:r>
              <a:rPr lang="th-TH" sz="2400" b="1" dirty="0">
                <a:cs typeface="+mj-cs"/>
              </a:rPr>
              <a:t>ให้ผู้ขอรับการประเมิน รายงาน</a:t>
            </a:r>
            <a:r>
              <a:rPr lang="th-TH" sz="2400" b="1" dirty="0" smtClean="0">
                <a:cs typeface="+mj-cs"/>
              </a:rPr>
              <a:t>ผลงาน   ที่</a:t>
            </a:r>
            <a:r>
              <a:rPr lang="th-TH" sz="2400" b="1" dirty="0">
                <a:cs typeface="+mj-cs"/>
              </a:rPr>
              <a:t>เกิด</a:t>
            </a:r>
            <a:r>
              <a:rPr lang="th-TH" sz="2400" b="1" dirty="0" smtClean="0">
                <a:cs typeface="+mj-cs"/>
              </a:rPr>
              <a:t>จากการ</a:t>
            </a:r>
            <a:r>
              <a:rPr lang="th-TH" sz="2400" b="1" dirty="0">
                <a:cs typeface="+mj-cs"/>
              </a:rPr>
              <a:t>ปฏิบัติหน้าที่เป็นรายปีการศึกษา </a:t>
            </a:r>
            <a:r>
              <a:rPr lang="th-TH" sz="2400" b="1" dirty="0" smtClean="0">
                <a:cs typeface="+mj-cs"/>
              </a:rPr>
              <a:t> ย้อนหลัง  5  ปี</a:t>
            </a:r>
            <a:r>
              <a:rPr lang="th-TH" sz="2400" b="1" dirty="0">
                <a:cs typeface="+mj-cs"/>
              </a:rPr>
              <a:t>การศึกษา  นาง ข </a:t>
            </a:r>
            <a:r>
              <a:rPr lang="th-TH" sz="2400" b="1" dirty="0" smtClean="0">
                <a:cs typeface="+mj-cs"/>
              </a:rPr>
              <a:t> ต้อง</a:t>
            </a:r>
            <a:r>
              <a:rPr lang="th-TH" sz="2400" b="1" dirty="0">
                <a:cs typeface="+mj-cs"/>
              </a:rPr>
              <a:t>ประเมินผลงานที่เกิดจากการปฏิบัติหน้าที่ ในตำแหน่ง</a:t>
            </a:r>
            <a:r>
              <a:rPr lang="th-TH" sz="2400" b="1" dirty="0" smtClean="0">
                <a:cs typeface="+mj-cs"/>
              </a:rPr>
              <a:t>ครู ทั้ง  3  ด้าน  13  ตัวชี้วัด  ตาม</a:t>
            </a:r>
            <a:r>
              <a:rPr lang="th-TH" sz="2400" b="1" dirty="0">
                <a:cs typeface="+mj-cs"/>
              </a:rPr>
              <a:t>หนังสือสำนักงาน ก.ค.ศ. </a:t>
            </a:r>
            <a:r>
              <a:rPr lang="th-TH" sz="2400" b="1" dirty="0" smtClean="0">
                <a:cs typeface="+mj-cs"/>
              </a:rPr>
              <a:t> ที่ </a:t>
            </a:r>
            <a:r>
              <a:rPr lang="th-TH" sz="2400" b="1" dirty="0" err="1">
                <a:cs typeface="+mj-cs"/>
              </a:rPr>
              <a:t>ศธ</a:t>
            </a:r>
            <a:r>
              <a:rPr lang="th-TH" sz="2400" b="1" dirty="0">
                <a:cs typeface="+mj-cs"/>
              </a:rPr>
              <a:t> </a:t>
            </a:r>
            <a:r>
              <a:rPr lang="th-TH" sz="2400" b="1" dirty="0" smtClean="0">
                <a:cs typeface="+mj-cs"/>
              </a:rPr>
              <a:t> 0206.3/0635  </a:t>
            </a:r>
            <a:r>
              <a:rPr lang="th-TH" sz="2400" b="1" dirty="0">
                <a:cs typeface="+mj-cs"/>
              </a:rPr>
              <a:t>ลงวันที่ </a:t>
            </a:r>
            <a:r>
              <a:rPr lang="th-TH" sz="2400" b="1" dirty="0" smtClean="0">
                <a:cs typeface="+mj-cs"/>
              </a:rPr>
              <a:t> 10  ตุลาคม  2560  </a:t>
            </a:r>
            <a:r>
              <a:rPr lang="th-TH" sz="2400" b="1" dirty="0">
                <a:cs typeface="+mj-cs"/>
              </a:rPr>
              <a:t>ในช่วงระยะเวลาย้อนหลัง  5 </a:t>
            </a:r>
            <a:r>
              <a:rPr lang="th-TH" sz="2400" b="1" dirty="0" smtClean="0">
                <a:cs typeface="+mj-cs"/>
              </a:rPr>
              <a:t> ปี</a:t>
            </a:r>
            <a:r>
              <a:rPr lang="th-TH" sz="2400" b="1" dirty="0">
                <a:cs typeface="+mj-cs"/>
              </a:rPr>
              <a:t>การศึกษาติดต่อกัน </a:t>
            </a:r>
            <a:r>
              <a:rPr lang="th-TH" sz="2400" b="1" dirty="0" smtClean="0">
                <a:cs typeface="+mj-cs"/>
              </a:rPr>
              <a:t> นับ</a:t>
            </a:r>
            <a:r>
              <a:rPr lang="th-TH" sz="2400" b="1" dirty="0">
                <a:cs typeface="+mj-cs"/>
              </a:rPr>
              <a:t>ถึงวันสิ้นปีการศึกษาก่อนวันที่ยื่นคำขอ </a:t>
            </a:r>
            <a:r>
              <a:rPr lang="th-TH" sz="2400" b="1" dirty="0" smtClean="0">
                <a:cs typeface="+mj-cs"/>
              </a:rPr>
              <a:t> ดังนี้ </a:t>
            </a:r>
            <a:endParaRPr lang="th-TH" sz="2400" b="1" dirty="0">
              <a:cs typeface="+mj-cs"/>
            </a:endParaRPr>
          </a:p>
          <a:p>
            <a:pPr marL="0" indent="0">
              <a:buNone/>
            </a:pPr>
            <a:r>
              <a:rPr lang="th-TH" sz="2400" b="1" dirty="0">
                <a:cs typeface="+mj-cs"/>
              </a:rPr>
              <a:t>   </a:t>
            </a:r>
            <a:r>
              <a:rPr lang="th-TH" sz="2400" b="1" dirty="0" smtClean="0">
                <a:cs typeface="+mj-cs"/>
              </a:rPr>
              <a:t>        ปี</a:t>
            </a:r>
            <a:r>
              <a:rPr lang="th-TH" sz="2400" b="1" dirty="0">
                <a:cs typeface="+mj-cs"/>
              </a:rPr>
              <a:t>การศึกษาที่ 1- 4 </a:t>
            </a:r>
            <a:r>
              <a:rPr lang="th-TH" sz="2400" b="1" dirty="0" smtClean="0">
                <a:cs typeface="+mj-cs"/>
              </a:rPr>
              <a:t> ผู้</a:t>
            </a:r>
            <a:r>
              <a:rPr lang="th-TH" sz="2400" b="1" dirty="0">
                <a:cs typeface="+mj-cs"/>
              </a:rPr>
              <a:t>ดำรงตำแหน่งครูไม่เคยได้รับการประเมินรายปีการศึกษา  ตาม ว 21/2560 มาก่อน </a:t>
            </a:r>
            <a:r>
              <a:rPr lang="th-TH" sz="2400" b="1" dirty="0" smtClean="0">
                <a:cs typeface="+mj-cs"/>
              </a:rPr>
              <a:t> ดังนั้น </a:t>
            </a:r>
            <a:r>
              <a:rPr lang="th-TH" sz="2400" b="1" dirty="0">
                <a:cs typeface="+mj-cs"/>
              </a:rPr>
              <a:t>ในปีที่จะยื่นขอรับการประเมินให้ผู้ดำรงตำแหน่งครู รวบรวมผลงานที่เกิดจาก </a:t>
            </a:r>
            <a:r>
              <a:rPr lang="th-TH" sz="2400" b="1" dirty="0" smtClean="0">
                <a:cs typeface="+mj-cs"/>
              </a:rPr>
              <a:t>      การ</a:t>
            </a:r>
            <a:r>
              <a:rPr lang="th-TH" sz="2400" b="1" dirty="0">
                <a:cs typeface="+mj-cs"/>
              </a:rPr>
              <a:t>ปฏิบัติหน้าที่และประเมินตนเองย้อนหลังเป็นรายปีการศึกษา จำนวน 4 ปีการศึกษา และเสนอให้ ผู้อำนวยการสถานศึกษาพิจารณาต่อไป </a:t>
            </a:r>
          </a:p>
          <a:p>
            <a:pPr marL="0" indent="0">
              <a:buNone/>
            </a:pPr>
            <a:r>
              <a:rPr lang="th-TH" sz="2400" b="1" dirty="0">
                <a:cs typeface="+mj-cs"/>
              </a:rPr>
              <a:t>   </a:t>
            </a:r>
            <a:r>
              <a:rPr lang="th-TH" sz="2400" b="1" dirty="0" smtClean="0">
                <a:cs typeface="+mj-cs"/>
              </a:rPr>
              <a:t>        ปี</a:t>
            </a:r>
            <a:r>
              <a:rPr lang="th-TH" sz="2400" b="1" dirty="0">
                <a:cs typeface="+mj-cs"/>
              </a:rPr>
              <a:t>การศึกษาที่ 1 (ปีการศึกษา </a:t>
            </a:r>
            <a:r>
              <a:rPr lang="th-TH" sz="2400" b="1" dirty="0" smtClean="0">
                <a:cs typeface="+mj-cs"/>
              </a:rPr>
              <a:t> 2556</a:t>
            </a:r>
            <a:r>
              <a:rPr lang="th-TH" sz="2400" b="1" dirty="0">
                <a:cs typeface="+mj-cs"/>
              </a:rPr>
              <a:t>) </a:t>
            </a:r>
            <a:r>
              <a:rPr lang="th-TH" sz="2400" b="1" dirty="0" smtClean="0">
                <a:cs typeface="+mj-cs"/>
              </a:rPr>
              <a:t> วันที่  </a:t>
            </a:r>
            <a:r>
              <a:rPr lang="th-TH" sz="2400" b="1" dirty="0" smtClean="0">
                <a:cs typeface="+mj-cs"/>
              </a:rPr>
              <a:t>16  </a:t>
            </a:r>
            <a:r>
              <a:rPr lang="th-TH" sz="2400" b="1" dirty="0" smtClean="0">
                <a:cs typeface="+mj-cs"/>
              </a:rPr>
              <a:t>พฤษภาคม  2556 </a:t>
            </a:r>
            <a:r>
              <a:rPr lang="th-TH" sz="2400" b="1" dirty="0">
                <a:cs typeface="+mj-cs"/>
              </a:rPr>
              <a:t>– </a:t>
            </a:r>
            <a:r>
              <a:rPr lang="th-TH" sz="2400" b="1" dirty="0" smtClean="0">
                <a:cs typeface="+mj-cs"/>
              </a:rPr>
              <a:t>15</a:t>
            </a:r>
            <a:r>
              <a:rPr lang="th-TH" sz="2400" b="1" dirty="0" smtClean="0">
                <a:cs typeface="+mj-cs"/>
              </a:rPr>
              <a:t>  พฤษภาคม  </a:t>
            </a:r>
            <a:r>
              <a:rPr lang="th-TH" sz="2400" b="1" dirty="0" smtClean="0">
                <a:cs typeface="+mj-cs"/>
              </a:rPr>
              <a:t>2557  </a:t>
            </a:r>
            <a:endParaRPr lang="th-TH" sz="2400" b="1" dirty="0"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cs typeface="+mj-cs"/>
              </a:rPr>
              <a:t>ผล</a:t>
            </a:r>
            <a:r>
              <a:rPr lang="th-TH" sz="2400" b="1" dirty="0">
                <a:cs typeface="+mj-cs"/>
              </a:rPr>
              <a:t>การประเมินไม่ผ่านเกณฑ์การตัดสิน ตามที่ ก.ค.ศ. กำหนด    </a:t>
            </a:r>
          </a:p>
          <a:p>
            <a:pPr marL="0" indent="0">
              <a:buNone/>
            </a:pPr>
            <a:r>
              <a:rPr lang="th-TH" sz="2400" b="1" dirty="0">
                <a:cs typeface="+mj-cs"/>
              </a:rPr>
              <a:t>   </a:t>
            </a:r>
            <a:r>
              <a:rPr lang="th-TH" sz="2400" b="1" dirty="0" smtClean="0">
                <a:cs typeface="+mj-cs"/>
              </a:rPr>
              <a:t>        ปี</a:t>
            </a:r>
            <a:r>
              <a:rPr lang="th-TH" sz="2400" b="1" dirty="0">
                <a:cs typeface="+mj-cs"/>
              </a:rPr>
              <a:t>การศึกษาที่ 2 (ปีการศึกษา 2557) วันที่ </a:t>
            </a:r>
            <a:r>
              <a:rPr lang="th-TH" sz="2400" b="1" dirty="0" smtClean="0">
                <a:cs typeface="+mj-cs"/>
              </a:rPr>
              <a:t>16 </a:t>
            </a:r>
            <a:r>
              <a:rPr lang="th-TH" sz="2400" b="1" dirty="0">
                <a:cs typeface="+mj-cs"/>
              </a:rPr>
              <a:t>พฤษภาคม 2557 – </a:t>
            </a:r>
            <a:r>
              <a:rPr lang="th-TH" sz="2400" b="1" dirty="0" smtClean="0">
                <a:cs typeface="+mj-cs"/>
              </a:rPr>
              <a:t>15</a:t>
            </a:r>
            <a:r>
              <a:rPr lang="th-TH" sz="2400" b="1" dirty="0" smtClean="0">
                <a:cs typeface="+mj-cs"/>
              </a:rPr>
              <a:t>  พฤษภาคม  2558 </a:t>
            </a:r>
            <a:endParaRPr lang="th-TH" sz="2400" b="1" dirty="0" smtClean="0"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cs typeface="+mj-cs"/>
              </a:rPr>
              <a:t>ผล</a:t>
            </a:r>
            <a:r>
              <a:rPr lang="th-TH" sz="2400" b="1" dirty="0">
                <a:cs typeface="+mj-cs"/>
              </a:rPr>
              <a:t>การประเมินผ่านเกณฑ์การตัดสิน ตามที่ ก.ค.ศ. กำหนด </a:t>
            </a: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0"/>
            <a:ext cx="2746648" cy="1143000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ตัวอย่างที่ 2 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7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cs typeface="+mj-cs"/>
              </a:rPr>
              <a:t> </a:t>
            </a:r>
            <a:r>
              <a:rPr lang="th-TH" sz="2400" b="1" dirty="0" smtClean="0">
                <a:cs typeface="+mj-cs"/>
              </a:rPr>
              <a:t>          ปี</a:t>
            </a:r>
            <a:r>
              <a:rPr lang="th-TH" sz="2400" b="1" dirty="0">
                <a:cs typeface="+mj-cs"/>
              </a:rPr>
              <a:t>การศึกษาที่ 3 (ปีการศึกษา 2558) วันที่ </a:t>
            </a:r>
            <a:r>
              <a:rPr lang="th-TH" sz="2400" b="1" dirty="0" smtClean="0">
                <a:cs typeface="+mj-cs"/>
              </a:rPr>
              <a:t>16 </a:t>
            </a:r>
            <a:r>
              <a:rPr lang="th-TH" sz="2400" b="1" dirty="0">
                <a:cs typeface="+mj-cs"/>
              </a:rPr>
              <a:t>พฤษภาคม 2558 – </a:t>
            </a:r>
            <a:r>
              <a:rPr lang="th-TH" sz="2400" b="1" dirty="0" smtClean="0">
                <a:cs typeface="+mj-cs"/>
              </a:rPr>
              <a:t>15</a:t>
            </a:r>
            <a:r>
              <a:rPr lang="th-TH" sz="2400" b="1" dirty="0" smtClean="0">
                <a:cs typeface="+mj-cs"/>
              </a:rPr>
              <a:t>  พฤษภาคม </a:t>
            </a:r>
            <a:r>
              <a:rPr lang="th-TH" sz="2400" b="1" dirty="0">
                <a:cs typeface="+mj-cs"/>
              </a:rPr>
              <a:t>2559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cs typeface="+mj-cs"/>
              </a:rPr>
              <a:t>ผล</a:t>
            </a:r>
            <a:r>
              <a:rPr lang="th-TH" sz="2400" b="1" dirty="0">
                <a:cs typeface="+mj-cs"/>
              </a:rPr>
              <a:t>การประเมินไม่ผ่านเกณฑ์การตัดสิน ตามที่ ก.ค.ศ. กำหนด  </a:t>
            </a:r>
          </a:p>
          <a:p>
            <a:pPr marL="0" indent="0">
              <a:buNone/>
            </a:pPr>
            <a:r>
              <a:rPr lang="th-TH" sz="2400" b="1" dirty="0">
                <a:cs typeface="+mj-cs"/>
              </a:rPr>
              <a:t>   </a:t>
            </a:r>
            <a:r>
              <a:rPr lang="th-TH" sz="2400" b="1" dirty="0" smtClean="0">
                <a:cs typeface="+mj-cs"/>
              </a:rPr>
              <a:t>        ปี</a:t>
            </a:r>
            <a:r>
              <a:rPr lang="th-TH" sz="2400" b="1" dirty="0">
                <a:cs typeface="+mj-cs"/>
              </a:rPr>
              <a:t>การศึกษาที่ 4 (ปีการศึกษา 2559) วันที่ </a:t>
            </a:r>
            <a:r>
              <a:rPr lang="th-TH" sz="2400" b="1" dirty="0" smtClean="0">
                <a:cs typeface="+mj-cs"/>
              </a:rPr>
              <a:t>16 </a:t>
            </a:r>
            <a:r>
              <a:rPr lang="th-TH" sz="2400" b="1" dirty="0">
                <a:cs typeface="+mj-cs"/>
              </a:rPr>
              <a:t>พฤษภาคม 2559 – </a:t>
            </a:r>
            <a:r>
              <a:rPr lang="th-TH" sz="2400" b="1" dirty="0" smtClean="0">
                <a:cs typeface="+mj-cs"/>
              </a:rPr>
              <a:t>15</a:t>
            </a:r>
            <a:r>
              <a:rPr lang="th-TH" sz="2400" b="1" dirty="0" smtClean="0">
                <a:cs typeface="+mj-cs"/>
              </a:rPr>
              <a:t>  พฤษภาคม </a:t>
            </a:r>
            <a:r>
              <a:rPr lang="th-TH" sz="2400" b="1" dirty="0">
                <a:cs typeface="+mj-cs"/>
              </a:rPr>
              <a:t>2560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cs typeface="+mj-cs"/>
              </a:rPr>
              <a:t>ผล</a:t>
            </a:r>
            <a:r>
              <a:rPr lang="th-TH" sz="2400" b="1" dirty="0">
                <a:cs typeface="+mj-cs"/>
              </a:rPr>
              <a:t>การประเมินผ่านเกณฑ์การตัดสิน ตามที่ ก.ค.ศ. กำหนด   </a:t>
            </a:r>
          </a:p>
          <a:p>
            <a:pPr marL="0" indent="0">
              <a:buNone/>
            </a:pPr>
            <a:r>
              <a:rPr lang="th-TH" sz="2400" b="1" dirty="0">
                <a:cs typeface="+mj-cs"/>
              </a:rPr>
              <a:t>   </a:t>
            </a:r>
            <a:r>
              <a:rPr lang="th-TH" sz="2400" b="1" dirty="0" smtClean="0">
                <a:cs typeface="+mj-cs"/>
              </a:rPr>
              <a:t>        ปี</a:t>
            </a:r>
            <a:r>
              <a:rPr lang="th-TH" sz="2400" b="1" dirty="0">
                <a:cs typeface="+mj-cs"/>
              </a:rPr>
              <a:t>การศึกษาที่ 5 (ปีการศึกษา 2560) วันที่ </a:t>
            </a:r>
            <a:r>
              <a:rPr lang="th-TH" sz="2400" b="1" dirty="0" smtClean="0">
                <a:cs typeface="+mj-cs"/>
              </a:rPr>
              <a:t>16 </a:t>
            </a:r>
            <a:r>
              <a:rPr lang="th-TH" sz="2400" b="1" dirty="0">
                <a:cs typeface="+mj-cs"/>
              </a:rPr>
              <a:t>พฤษภาคม 2560 – </a:t>
            </a:r>
            <a:r>
              <a:rPr lang="th-TH" sz="2400" b="1" dirty="0" smtClean="0">
                <a:cs typeface="+mj-cs"/>
              </a:rPr>
              <a:t>15</a:t>
            </a:r>
            <a:r>
              <a:rPr lang="th-TH" sz="2400" b="1" dirty="0">
                <a:cs typeface="+mj-cs"/>
              </a:rPr>
              <a:t> </a:t>
            </a:r>
            <a:r>
              <a:rPr lang="th-TH" sz="2400" b="1" dirty="0" smtClean="0">
                <a:cs typeface="+mj-cs"/>
              </a:rPr>
              <a:t>พฤษภาคม</a:t>
            </a:r>
            <a:r>
              <a:rPr lang="th-TH" sz="2400" b="1" dirty="0" smtClean="0">
                <a:cs typeface="+mj-cs"/>
              </a:rPr>
              <a:t> </a:t>
            </a:r>
            <a:r>
              <a:rPr lang="th-TH" sz="2400" b="1" dirty="0">
                <a:cs typeface="+mj-cs"/>
              </a:rPr>
              <a:t>2561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400" b="1" dirty="0" smtClean="0">
                <a:cs typeface="+mj-cs"/>
              </a:rPr>
              <a:t>ผล</a:t>
            </a:r>
            <a:r>
              <a:rPr lang="th-TH" sz="2400" b="1" dirty="0">
                <a:cs typeface="+mj-cs"/>
              </a:rPr>
              <a:t>การประเมินผ่านเกณฑ์การตัดสิน ตามที่ ก.ค.ศ. กำหนด </a:t>
            </a:r>
          </a:p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           เนื่องจาก</a:t>
            </a:r>
            <a:r>
              <a:rPr lang="th-TH" sz="2400" b="1" dirty="0">
                <a:cs typeface="+mj-cs"/>
              </a:rPr>
              <a:t>ในปีการศึกษาที่ </a:t>
            </a:r>
            <a:r>
              <a:rPr lang="th-TH" sz="2400" b="1" dirty="0" smtClean="0">
                <a:cs typeface="+mj-cs"/>
              </a:rPr>
              <a:t> 5  ก.ค.</a:t>
            </a:r>
            <a:r>
              <a:rPr lang="th-TH" sz="2400" b="1" dirty="0">
                <a:cs typeface="+mj-cs"/>
              </a:rPr>
              <a:t>ศ. ประกาศใช้หลักเกณฑ์และวิธีการฯ </a:t>
            </a:r>
            <a:r>
              <a:rPr lang="th-TH" sz="2400" b="1" dirty="0" smtClean="0">
                <a:cs typeface="+mj-cs"/>
              </a:rPr>
              <a:t> ว  21/2560  เมื่อ</a:t>
            </a:r>
            <a:r>
              <a:rPr lang="th-TH" sz="2400" b="1" dirty="0">
                <a:cs typeface="+mj-cs"/>
              </a:rPr>
              <a:t>วันที่ </a:t>
            </a:r>
            <a:r>
              <a:rPr lang="th-TH" sz="2400" b="1" dirty="0" smtClean="0">
                <a:cs typeface="+mj-cs"/>
              </a:rPr>
              <a:t> 5  กรกฎาคม  2560  ดังนั้น  เมื่อ</a:t>
            </a:r>
            <a:r>
              <a:rPr lang="th-TH" sz="2400" b="1" dirty="0">
                <a:cs typeface="+mj-cs"/>
              </a:rPr>
              <a:t>สิ้นปีการศึกษาที่ </a:t>
            </a:r>
            <a:r>
              <a:rPr lang="th-TH" sz="2400" b="1" dirty="0" smtClean="0">
                <a:cs typeface="+mj-cs"/>
              </a:rPr>
              <a:t> 5  ให้</a:t>
            </a:r>
            <a:r>
              <a:rPr lang="th-TH" sz="2400" b="1" dirty="0">
                <a:cs typeface="+mj-cs"/>
              </a:rPr>
              <a:t>ผู้ดำรงตำแหน่งครู ประเมินผลงานที่เกิดจากการปฏิบัติ</a:t>
            </a:r>
            <a:r>
              <a:rPr lang="th-TH" sz="2400" b="1" dirty="0" smtClean="0">
                <a:cs typeface="+mj-cs"/>
              </a:rPr>
              <a:t>หน้าที่ของ</a:t>
            </a:r>
            <a:r>
              <a:rPr lang="th-TH" sz="2400" b="1" dirty="0">
                <a:cs typeface="+mj-cs"/>
              </a:rPr>
              <a:t>ตนเอง </a:t>
            </a:r>
            <a:r>
              <a:rPr lang="th-TH" sz="2400" b="1" dirty="0" smtClean="0">
                <a:cs typeface="+mj-cs"/>
              </a:rPr>
              <a:t> ตาม </a:t>
            </a:r>
            <a:r>
              <a:rPr lang="th-TH" sz="2400" b="1" dirty="0">
                <a:cs typeface="+mj-cs"/>
              </a:rPr>
              <a:t>ว 21/2560  เมื่อผู้ดำรงตำแหน่งครูมีคุณสมบัติครบตามหลักเกณฑ์ </a:t>
            </a:r>
            <a:r>
              <a:rPr lang="th-TH" sz="2400" b="1" dirty="0" smtClean="0">
                <a:cs typeface="+mj-cs"/>
              </a:rPr>
              <a:t> ว  21/2560  ในช่วง</a:t>
            </a:r>
            <a:r>
              <a:rPr lang="th-TH" sz="2400" b="1" dirty="0">
                <a:cs typeface="+mj-cs"/>
              </a:rPr>
              <a:t>ระยะเวลาเปลี่ยนผ่านและประสงค์จะขอเลื่อนเป็น</a:t>
            </a:r>
            <a:r>
              <a:rPr lang="th-TH" sz="2400" b="1" dirty="0" err="1">
                <a:cs typeface="+mj-cs"/>
              </a:rPr>
              <a:t>วิทย</a:t>
            </a:r>
            <a:r>
              <a:rPr lang="th-TH" sz="2400" b="1" dirty="0">
                <a:cs typeface="+mj-cs"/>
              </a:rPr>
              <a:t>ฐานะครูชำนาญการพิเศษให้นำผลการประเมินผลงานที่เกิดจากการปฏิบัติหน้าที่ของตนเอง </a:t>
            </a:r>
            <a:r>
              <a:rPr lang="th-TH" sz="2400" b="1" dirty="0" smtClean="0">
                <a:cs typeface="+mj-cs"/>
              </a:rPr>
              <a:t> ใน</a:t>
            </a:r>
            <a:r>
              <a:rPr lang="th-TH" sz="2400" b="1" dirty="0">
                <a:cs typeface="+mj-cs"/>
              </a:rPr>
              <a:t>ปีที่การศึกษาที่ </a:t>
            </a:r>
            <a:r>
              <a:rPr lang="th-TH" sz="2400" b="1" dirty="0" smtClean="0">
                <a:cs typeface="+mj-cs"/>
              </a:rPr>
              <a:t> 1 </a:t>
            </a:r>
            <a:r>
              <a:rPr lang="th-TH" sz="2400" b="1" dirty="0">
                <a:cs typeface="+mj-cs"/>
              </a:rPr>
              <a:t>– 5 </a:t>
            </a:r>
            <a:r>
              <a:rPr lang="th-TH" sz="2400" b="1" dirty="0" smtClean="0">
                <a:cs typeface="+mj-cs"/>
              </a:rPr>
              <a:t> เสนอ</a:t>
            </a:r>
            <a:r>
              <a:rPr lang="th-TH" sz="2400" b="1" dirty="0">
                <a:cs typeface="+mj-cs"/>
              </a:rPr>
              <a:t>ให้ผู้อำนวยการสถานศึกษาพิจารณาดำเนินการ</a:t>
            </a:r>
            <a:r>
              <a:rPr lang="th-TH" sz="2400" b="1" dirty="0" smtClean="0">
                <a:cs typeface="+mj-cs"/>
              </a:rPr>
              <a:t>ต่อไป</a:t>
            </a:r>
            <a:endParaRPr lang="th-TH" sz="2400" b="1" dirty="0">
              <a:cs typeface="+mj-cs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0"/>
            <a:ext cx="2746648" cy="1143000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ตัวอย่างที่ 2 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3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688632"/>
          </a:xfr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        นาง  ข  </a:t>
            </a:r>
            <a:r>
              <a:rPr lang="th-TH" sz="2400" b="1" dirty="0">
                <a:cs typeface="+mj-cs"/>
              </a:rPr>
              <a:t>จะเป็นผู้มีคุณสมบัติในการขอเลื่อนเป็น</a:t>
            </a:r>
            <a:r>
              <a:rPr lang="th-TH" sz="2400" b="1" dirty="0" err="1">
                <a:cs typeface="+mj-cs"/>
              </a:rPr>
              <a:t>วิทย</a:t>
            </a:r>
            <a:r>
              <a:rPr lang="th-TH" sz="2400" b="1" dirty="0">
                <a:cs typeface="+mj-cs"/>
              </a:rPr>
              <a:t>ฐานะครูชำนาญการพิเศษ  ไม่ก่อนวันที่ </a:t>
            </a:r>
            <a:r>
              <a:rPr lang="th-TH" sz="2400" b="1" dirty="0" smtClean="0">
                <a:cs typeface="+mj-cs"/>
              </a:rPr>
              <a:t>      4  กันยายน  2561  ตาม</a:t>
            </a:r>
            <a:r>
              <a:rPr lang="th-TH" sz="2400" b="1" dirty="0">
                <a:cs typeface="+mj-cs"/>
              </a:rPr>
              <a:t>หลักเกณฑ์และวิธีการฯ </a:t>
            </a:r>
            <a:r>
              <a:rPr lang="th-TH" sz="2400" b="1" dirty="0" smtClean="0">
                <a:cs typeface="+mj-cs"/>
              </a:rPr>
              <a:t> ว  21/2560  ในช่วง</a:t>
            </a:r>
            <a:r>
              <a:rPr lang="th-TH" sz="2400" b="1" dirty="0">
                <a:cs typeface="+mj-cs"/>
              </a:rPr>
              <a:t>ระยะเวลาเปลี่ยนผ่าน </a:t>
            </a:r>
            <a:r>
              <a:rPr lang="th-TH" sz="2400" b="1" dirty="0" smtClean="0">
                <a:cs typeface="+mj-cs"/>
              </a:rPr>
              <a:t> กล่าวคือ  </a:t>
            </a:r>
            <a:endParaRPr lang="th-TH" sz="2400" b="1" dirty="0">
              <a:cs typeface="+mj-cs"/>
            </a:endParaRPr>
          </a:p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        1</a:t>
            </a:r>
            <a:r>
              <a:rPr lang="th-TH" sz="2400" b="1" dirty="0">
                <a:cs typeface="+mj-cs"/>
              </a:rPr>
              <a:t>. มีระยะเวลาการดำรงตำแหน่งครู </a:t>
            </a:r>
            <a:r>
              <a:rPr lang="th-TH" sz="2400" b="1" dirty="0" smtClean="0">
                <a:cs typeface="+mj-cs"/>
              </a:rPr>
              <a:t> </a:t>
            </a:r>
            <a:r>
              <a:rPr lang="th-TH" sz="2400" b="1" dirty="0" err="1" smtClean="0">
                <a:cs typeface="+mj-cs"/>
              </a:rPr>
              <a:t>วิทย</a:t>
            </a:r>
            <a:r>
              <a:rPr lang="th-TH" sz="2400" b="1" dirty="0">
                <a:cs typeface="+mj-cs"/>
              </a:rPr>
              <a:t>ฐานะครูชำนาญการ </a:t>
            </a:r>
            <a:r>
              <a:rPr lang="th-TH" sz="2400" b="1" dirty="0" smtClean="0">
                <a:cs typeface="+mj-cs"/>
              </a:rPr>
              <a:t> เป็น</a:t>
            </a:r>
            <a:r>
              <a:rPr lang="th-TH" sz="2400" b="1" dirty="0">
                <a:cs typeface="+mj-cs"/>
              </a:rPr>
              <a:t>ระยะเวลา </a:t>
            </a:r>
            <a:r>
              <a:rPr lang="th-TH" sz="2400" b="1" dirty="0" smtClean="0">
                <a:cs typeface="+mj-cs"/>
              </a:rPr>
              <a:t> 5  </a:t>
            </a:r>
            <a:r>
              <a:rPr lang="th-TH" sz="2400" b="1" dirty="0">
                <a:cs typeface="+mj-cs"/>
              </a:rPr>
              <a:t>ปี   </a:t>
            </a:r>
          </a:p>
          <a:p>
            <a:pPr marL="0" indent="0">
              <a:buNone/>
            </a:pPr>
            <a:r>
              <a:rPr lang="th-TH" sz="2400" b="1" dirty="0">
                <a:cs typeface="+mj-cs"/>
              </a:rPr>
              <a:t>  </a:t>
            </a:r>
            <a:r>
              <a:rPr lang="th-TH" sz="2400" b="1" dirty="0" smtClean="0">
                <a:cs typeface="+mj-cs"/>
              </a:rPr>
              <a:t>       2</a:t>
            </a:r>
            <a:r>
              <a:rPr lang="th-TH" sz="2400" b="1" dirty="0">
                <a:cs typeface="+mj-cs"/>
              </a:rPr>
              <a:t>. มีชั่วโมงการปฏิบัติงานสะสมในตำแหน่งหรือ</a:t>
            </a:r>
            <a:r>
              <a:rPr lang="th-TH" sz="2400" b="1" dirty="0" err="1">
                <a:cs typeface="+mj-cs"/>
              </a:rPr>
              <a:t>วิทย</a:t>
            </a:r>
            <a:r>
              <a:rPr lang="th-TH" sz="2400" b="1" dirty="0">
                <a:cs typeface="+mj-cs"/>
              </a:rPr>
              <a:t>ฐานะที่ดำรงอยู่ในปัจจุบัน </a:t>
            </a:r>
            <a:r>
              <a:rPr lang="th-TH" sz="2400" b="1" dirty="0" smtClean="0">
                <a:cs typeface="+mj-cs"/>
              </a:rPr>
              <a:t>ย้อนหลัง         เป็น</a:t>
            </a:r>
            <a:r>
              <a:rPr lang="th-TH" sz="2400" b="1" dirty="0">
                <a:cs typeface="+mj-cs"/>
              </a:rPr>
              <a:t>เวลา </a:t>
            </a:r>
            <a:r>
              <a:rPr lang="th-TH" sz="2400" b="1" dirty="0" smtClean="0">
                <a:cs typeface="+mj-cs"/>
              </a:rPr>
              <a:t> 5  ปี  นับ</a:t>
            </a:r>
            <a:r>
              <a:rPr lang="th-TH" sz="2400" b="1" dirty="0">
                <a:cs typeface="+mj-cs"/>
              </a:rPr>
              <a:t>ถึงวันที่ยื่นคำขอ </a:t>
            </a:r>
            <a:r>
              <a:rPr lang="th-TH" sz="2400" b="1" dirty="0" smtClean="0">
                <a:cs typeface="+mj-cs"/>
              </a:rPr>
              <a:t> รวม  4,100  ชั่วโมง  </a:t>
            </a:r>
            <a:endParaRPr lang="th-TH" sz="2400" b="1" dirty="0">
              <a:cs typeface="+mj-cs"/>
            </a:endParaRPr>
          </a:p>
          <a:p>
            <a:pPr marL="0" indent="0">
              <a:buNone/>
            </a:pPr>
            <a:r>
              <a:rPr lang="th-TH" sz="2400" b="1" dirty="0">
                <a:cs typeface="+mj-cs"/>
              </a:rPr>
              <a:t>  </a:t>
            </a:r>
            <a:r>
              <a:rPr lang="th-TH" sz="2400" b="1" dirty="0" smtClean="0">
                <a:cs typeface="+mj-cs"/>
              </a:rPr>
              <a:t>       3</a:t>
            </a:r>
            <a:r>
              <a:rPr lang="th-TH" sz="2400" b="1" dirty="0">
                <a:cs typeface="+mj-cs"/>
              </a:rPr>
              <a:t>. ไม่เคยถูกลงโทษทางวินัย </a:t>
            </a:r>
            <a:r>
              <a:rPr lang="th-TH" sz="2400" b="1" dirty="0" smtClean="0">
                <a:cs typeface="+mj-cs"/>
              </a:rPr>
              <a:t> คุณธรรม  จริยธรรม  และ</a:t>
            </a:r>
            <a:r>
              <a:rPr lang="th-TH" sz="2400" b="1" dirty="0">
                <a:cs typeface="+mj-cs"/>
              </a:rPr>
              <a:t>จรรยาบรรณวิชาชีพ </a:t>
            </a:r>
            <a:r>
              <a:rPr lang="th-TH" sz="2400" b="1" dirty="0" smtClean="0">
                <a:cs typeface="+mj-cs"/>
              </a:rPr>
              <a:t> ใน</a:t>
            </a:r>
            <a:r>
              <a:rPr lang="th-TH" sz="2400" b="1" dirty="0">
                <a:cs typeface="+mj-cs"/>
              </a:rPr>
              <a:t>ระยะเวลาย้อนหลัง </a:t>
            </a:r>
            <a:r>
              <a:rPr lang="th-TH" sz="2400" b="1" dirty="0" smtClean="0">
                <a:cs typeface="+mj-cs"/>
              </a:rPr>
              <a:t> 5  ปี  นับ</a:t>
            </a:r>
            <a:r>
              <a:rPr lang="th-TH" sz="2400" b="1" dirty="0">
                <a:cs typeface="+mj-cs"/>
              </a:rPr>
              <a:t>ถึงวันที่ยื่นคำขอ </a:t>
            </a:r>
            <a:r>
              <a:rPr lang="th-TH" sz="2400" b="1" dirty="0" smtClean="0">
                <a:cs typeface="+mj-cs"/>
              </a:rPr>
              <a:t> (</a:t>
            </a:r>
            <a:r>
              <a:rPr lang="th-TH" sz="2400" b="1" dirty="0">
                <a:cs typeface="+mj-cs"/>
              </a:rPr>
              <a:t>วันที่ </a:t>
            </a:r>
            <a:r>
              <a:rPr lang="th-TH" sz="2400" b="1" dirty="0" smtClean="0">
                <a:cs typeface="+mj-cs"/>
              </a:rPr>
              <a:t> 5  กันยายน  2555 </a:t>
            </a:r>
            <a:r>
              <a:rPr lang="th-TH" sz="2400" b="1" dirty="0">
                <a:cs typeface="+mj-cs"/>
              </a:rPr>
              <a:t>- 4 </a:t>
            </a:r>
            <a:r>
              <a:rPr lang="th-TH" sz="2400" b="1" dirty="0" smtClean="0">
                <a:cs typeface="+mj-cs"/>
              </a:rPr>
              <a:t> กันยายน  2561</a:t>
            </a:r>
            <a:r>
              <a:rPr lang="th-TH" sz="2400" b="1" dirty="0">
                <a:cs typeface="+mj-cs"/>
              </a:rPr>
              <a:t>)   </a:t>
            </a:r>
          </a:p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        4</a:t>
            </a:r>
            <a:r>
              <a:rPr lang="th-TH" sz="2400" b="1" dirty="0">
                <a:cs typeface="+mj-cs"/>
              </a:rPr>
              <a:t>. ผ่านการพัฒนาก่อน</a:t>
            </a:r>
            <a:r>
              <a:rPr lang="th-TH" sz="2400" b="1" dirty="0" smtClean="0">
                <a:cs typeface="+mj-cs"/>
              </a:rPr>
              <a:t>แต่งตั้งตาม</a:t>
            </a:r>
            <a:r>
              <a:rPr lang="th-TH" sz="2400" b="1" dirty="0">
                <a:cs typeface="+mj-cs"/>
              </a:rPr>
              <a:t>หลักเกณฑ์และวิธีการฯ </a:t>
            </a:r>
            <a:r>
              <a:rPr lang="th-TH" sz="2400" b="1" dirty="0" smtClean="0">
                <a:cs typeface="+mj-cs"/>
              </a:rPr>
              <a:t>ว 3/2554  เมื่อ</a:t>
            </a:r>
            <a:r>
              <a:rPr lang="th-TH" sz="2400" b="1" dirty="0">
                <a:cs typeface="+mj-cs"/>
              </a:rPr>
              <a:t>วันที่  5 </a:t>
            </a:r>
            <a:r>
              <a:rPr lang="th-TH" sz="2400" b="1" dirty="0" smtClean="0">
                <a:cs typeface="+mj-cs"/>
              </a:rPr>
              <a:t> มิถุนายน  2558  ซึ่ง</a:t>
            </a:r>
            <a:r>
              <a:rPr lang="th-TH" sz="2400" b="1" dirty="0">
                <a:cs typeface="+mj-cs"/>
              </a:rPr>
              <a:t>ผลการพัฒนา</a:t>
            </a:r>
            <a:r>
              <a:rPr lang="th-TH" sz="2400" b="1" dirty="0" smtClean="0">
                <a:cs typeface="+mj-cs"/>
              </a:rPr>
              <a:t>หมดอายุ  เมื่อ</a:t>
            </a:r>
            <a:r>
              <a:rPr lang="th-TH" sz="2400" b="1" dirty="0">
                <a:cs typeface="+mj-cs"/>
              </a:rPr>
              <a:t>วันที่ </a:t>
            </a:r>
            <a:r>
              <a:rPr lang="th-TH" sz="2400" b="1" dirty="0" smtClean="0">
                <a:cs typeface="+mj-cs"/>
              </a:rPr>
              <a:t> 4  มิถุนายน  2561  ดังนั้น </a:t>
            </a:r>
            <a:r>
              <a:rPr lang="th-TH" sz="2400" b="1" dirty="0">
                <a:cs typeface="+mj-cs"/>
              </a:rPr>
              <a:t>นาง ข ต้องเข้ารับการ</a:t>
            </a:r>
            <a:r>
              <a:rPr lang="th-TH" sz="2400" b="1" dirty="0" smtClean="0">
                <a:cs typeface="+mj-cs"/>
              </a:rPr>
              <a:t>พัฒนา           ตาม</a:t>
            </a:r>
            <a:r>
              <a:rPr lang="th-TH" sz="2400" b="1" dirty="0">
                <a:cs typeface="+mj-cs"/>
              </a:rPr>
              <a:t>หลักสูตรที่สถาบันคุรุพัฒนารับรอง </a:t>
            </a:r>
            <a:r>
              <a:rPr lang="th-TH" sz="2400" b="1" dirty="0" smtClean="0">
                <a:cs typeface="+mj-cs"/>
              </a:rPr>
              <a:t> จำนวน  20  ชั่วโมง  ตาม</a:t>
            </a:r>
            <a:r>
              <a:rPr lang="th-TH" sz="2400" b="1" dirty="0">
                <a:cs typeface="+mj-cs"/>
              </a:rPr>
              <a:t>หลักเกณฑ์และวิธีการฯ </a:t>
            </a:r>
            <a:r>
              <a:rPr lang="th-TH" sz="2400" b="1" dirty="0" smtClean="0">
                <a:cs typeface="+mj-cs"/>
              </a:rPr>
              <a:t> ว  22/2560 </a:t>
            </a:r>
            <a:r>
              <a:rPr lang="th-TH" sz="2400" b="1" dirty="0">
                <a:cs typeface="+mj-cs"/>
              </a:rPr>
              <a:t>เพื่อ</a:t>
            </a:r>
            <a:r>
              <a:rPr lang="th-TH" sz="2400" b="1" dirty="0" smtClean="0">
                <a:cs typeface="+mj-cs"/>
              </a:rPr>
              <a:t>นำมาใช้เป็น</a:t>
            </a:r>
            <a:r>
              <a:rPr lang="th-TH" sz="2400" b="1" dirty="0">
                <a:cs typeface="+mj-cs"/>
              </a:rPr>
              <a:t>คุณสมบัติในการขอเลื่อนเป็น</a:t>
            </a:r>
            <a:r>
              <a:rPr lang="th-TH" sz="2400" b="1" dirty="0" err="1">
                <a:cs typeface="+mj-cs"/>
              </a:rPr>
              <a:t>วิทย</a:t>
            </a:r>
            <a:r>
              <a:rPr lang="th-TH" sz="2400" b="1" dirty="0">
                <a:cs typeface="+mj-cs"/>
              </a:rPr>
              <a:t>ฐานะครูชำนาญพิเศษ </a:t>
            </a:r>
          </a:p>
          <a:p>
            <a:pPr marL="0" indent="0">
              <a:buNone/>
            </a:pPr>
            <a:r>
              <a:rPr lang="th-TH" sz="2400" b="1" dirty="0">
                <a:cs typeface="+mj-cs"/>
              </a:rPr>
              <a:t>  </a:t>
            </a:r>
            <a:r>
              <a:rPr lang="th-TH" sz="2400" b="1" dirty="0" smtClean="0">
                <a:cs typeface="+mj-cs"/>
              </a:rPr>
              <a:t>       5</a:t>
            </a:r>
            <a:r>
              <a:rPr lang="th-TH" sz="2400" b="1" dirty="0">
                <a:cs typeface="+mj-cs"/>
              </a:rPr>
              <a:t>. มีผลงานที่เกิดจากการปฏิบัติ</a:t>
            </a:r>
            <a:r>
              <a:rPr lang="th-TH" sz="2400" b="1" dirty="0" smtClean="0">
                <a:cs typeface="+mj-cs"/>
              </a:rPr>
              <a:t>หน้าที่สาย</a:t>
            </a:r>
            <a:r>
              <a:rPr lang="th-TH" sz="2400" b="1" dirty="0">
                <a:cs typeface="+mj-cs"/>
              </a:rPr>
              <a:t>งานการสอน ในช่วงระยะเวลาย้อนหลัง  </a:t>
            </a:r>
            <a:r>
              <a:rPr lang="th-TH" sz="2400" b="1" dirty="0" smtClean="0">
                <a:cs typeface="+mj-cs"/>
              </a:rPr>
              <a:t>5  </a:t>
            </a:r>
            <a:r>
              <a:rPr lang="th-TH" sz="2400" b="1" dirty="0">
                <a:cs typeface="+mj-cs"/>
              </a:rPr>
              <a:t>ปีการศึกษาติดต่อกัน </a:t>
            </a:r>
            <a:r>
              <a:rPr lang="th-TH" sz="2400" b="1" dirty="0" smtClean="0">
                <a:cs typeface="+mj-cs"/>
              </a:rPr>
              <a:t>นับ</a:t>
            </a:r>
            <a:r>
              <a:rPr lang="th-TH" sz="2400" b="1" dirty="0">
                <a:cs typeface="+mj-cs"/>
              </a:rPr>
              <a:t>ถึงวันสิ้นปีการศึกษาก่อนวันที่ยื่นคำขอ </a:t>
            </a:r>
            <a:r>
              <a:rPr lang="th-TH" sz="2400" b="1" dirty="0" smtClean="0">
                <a:cs typeface="+mj-cs"/>
              </a:rPr>
              <a:t>(</a:t>
            </a:r>
            <a:r>
              <a:rPr lang="th-TH" sz="2400" b="1" dirty="0">
                <a:cs typeface="+mj-cs"/>
              </a:rPr>
              <a:t>ปีการศึกษา </a:t>
            </a:r>
            <a:r>
              <a:rPr lang="th-TH" sz="2400" b="1" dirty="0" smtClean="0">
                <a:cs typeface="+mj-cs"/>
              </a:rPr>
              <a:t>2556 </a:t>
            </a:r>
            <a:r>
              <a:rPr lang="th-TH" sz="2400" b="1" dirty="0">
                <a:cs typeface="+mj-cs"/>
              </a:rPr>
              <a:t>– </a:t>
            </a:r>
            <a:r>
              <a:rPr lang="th-TH" sz="2400" b="1" dirty="0" smtClean="0">
                <a:cs typeface="+mj-cs"/>
              </a:rPr>
              <a:t>2560) </a:t>
            </a:r>
            <a:r>
              <a:rPr lang="th-TH" sz="2400" b="1" dirty="0">
                <a:cs typeface="+mj-cs"/>
              </a:rPr>
              <a:t>โดยมีผลการ</a:t>
            </a:r>
            <a:r>
              <a:rPr lang="th-TH" sz="2400" b="1" dirty="0" smtClean="0">
                <a:cs typeface="+mj-cs"/>
              </a:rPr>
              <a:t>ประเมิน ผ่าน</a:t>
            </a:r>
            <a:r>
              <a:rPr lang="th-TH" sz="2400" b="1" dirty="0">
                <a:cs typeface="+mj-cs"/>
              </a:rPr>
              <a:t>เกณฑ์ จำนวน 3 ปีการศึกษา</a:t>
            </a:r>
          </a:p>
          <a:p>
            <a:pPr marL="0" indent="0">
              <a:buNone/>
            </a:pPr>
            <a:endParaRPr lang="th-TH" sz="2400" b="1" dirty="0">
              <a:cs typeface="+mj-cs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0"/>
            <a:ext cx="3538736" cy="980728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ตัวอย่างที่ 2  สรุป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49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41666"/>
              </p:ext>
            </p:extLst>
          </p:nvPr>
        </p:nvGraphicFramePr>
        <p:xfrm>
          <a:off x="611560" y="2015392"/>
          <a:ext cx="7956220" cy="358906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707748"/>
                <a:gridCol w="4248472"/>
              </a:tblGrid>
              <a:tr h="64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ชนก.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</a:t>
                      </a:r>
                      <a:r>
                        <a:rPr lang="th-TH" sz="2800" b="1" spc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ชนพ</a:t>
                      </a: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</a:t>
                      </a:r>
                      <a:r>
                        <a:rPr lang="th-TH" sz="2800" b="1" spc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</a:t>
                      </a: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   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</a:t>
                      </a:r>
                      <a:r>
                        <a:rPr lang="th-TH" sz="2800" b="1" spc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ชชพ</a:t>
                      </a: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 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สี่เหลี่ยมผืนผ้ามุมมน 13"/>
          <p:cNvSpPr/>
          <p:nvPr/>
        </p:nvSpPr>
        <p:spPr>
          <a:xfrm>
            <a:off x="3275856" y="764704"/>
            <a:ext cx="295232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908720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4. การพัฒนา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วงเล็บปีกกาขวา 6"/>
          <p:cNvSpPr/>
          <p:nvPr/>
        </p:nvSpPr>
        <p:spPr>
          <a:xfrm>
            <a:off x="5508104" y="3329696"/>
            <a:ext cx="144016" cy="1728192"/>
          </a:xfrm>
          <a:prstGeom prst="rightBrac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5868144" y="3284984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12 – 20  ชม./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ปี </a:t>
            </a:r>
            <a:br>
              <a:rPr lang="th-TH" b="1" dirty="0" smtClean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5 ปี รวม 100 ชม.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ตามหลักเกณฑ์ฯ </a:t>
            </a:r>
            <a:br>
              <a:rPr lang="th-TH" b="1" dirty="0" smtClean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การพัฒนา ว 22/2560</a:t>
            </a:r>
            <a:endParaRPr lang="th-TH" b="1" dirty="0">
              <a:solidFill>
                <a:srgbClr val="FF0000"/>
              </a:solidFill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62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632738"/>
              </p:ext>
            </p:extLst>
          </p:nvPr>
        </p:nvGraphicFramePr>
        <p:xfrm>
          <a:off x="792244" y="2015392"/>
          <a:ext cx="7596180" cy="358906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815929"/>
                <a:gridCol w="3780251"/>
              </a:tblGrid>
              <a:tr h="64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มีผลการปฏิบัติงาน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ย้อนหลัง 2 ปีติดต่อกัน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spc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มีผลงานที่เกิดจากการปฏิบัติหน้าที่ ย้อนหลัง 5 ปีการศึกษาติดต่อกัน </a:t>
                      </a:r>
                      <a:b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โดยต้องมีผลการประเมิน</a:t>
                      </a:r>
                      <a:b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ผ่านเกณฑ์ </a:t>
                      </a:r>
                      <a:r>
                        <a:rPr lang="th-TH" sz="28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 ใน 5 ปีการศึกษา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สี่เหลี่ยมผืนผ้ามุมมน 13"/>
          <p:cNvSpPr/>
          <p:nvPr/>
        </p:nvSpPr>
        <p:spPr>
          <a:xfrm>
            <a:off x="1763688" y="764704"/>
            <a:ext cx="583264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908720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5. ผลงานที่เกิดจากการปฏิบัติหน้าที่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39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287470"/>
              </p:ext>
            </p:extLst>
          </p:nvPr>
        </p:nvGraphicFramePr>
        <p:xfrm>
          <a:off x="395536" y="1655352"/>
          <a:ext cx="8352928" cy="460557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032448"/>
                <a:gridCol w="4320480"/>
              </a:tblGrid>
              <a:tr h="64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ประเมิน 3 ด้าน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ด้านที่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1  ด้านวินัย คุณธรรม จริยธรรม </a:t>
                      </a:r>
                      <a:b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  และจรรยาบรรณวิชาชีพ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ด้านที่ 2  ด้านความรู้ ความสามารถ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ด้านที่ 3  ด้านผลการปฏิบัติงาน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ขนก</a:t>
                      </a:r>
                      <a:r>
                        <a:rPr lang="th-TH" sz="24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./</a:t>
                      </a:r>
                      <a:r>
                        <a:rPr lang="th-TH" sz="2400" b="1" spc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ชนพ</a:t>
                      </a:r>
                      <a:r>
                        <a:rPr lang="th-TH" sz="24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ประเมินผลงานที่เกิดจากการปฏิบัติหน้าที่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 ด้าน 13 ตัวชี้วัด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</a:t>
                      </a:r>
                      <a:r>
                        <a:rPr lang="th-TH" sz="24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./</a:t>
                      </a:r>
                      <a:r>
                        <a:rPr lang="th-TH" sz="2400" b="1" spc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ชชพ</a:t>
                      </a:r>
                      <a:r>
                        <a:rPr lang="th-TH" sz="24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1. ประเมินผลงานที่เกิดจากการปฏิบัติหน้าที่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 ด้าน 13 ตัวชี้วัด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2. ผลงานทางวิชาการ ไม่น้อยกว่า 2 รายการ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- </a:t>
                      </a:r>
                      <a:r>
                        <a:rPr lang="th-TH" sz="2400" b="1" spc="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</a:t>
                      </a: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  งานวิจัยในชั้นเรียน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- </a:t>
                      </a:r>
                      <a:r>
                        <a:rPr lang="th-TH" sz="2400" b="1" spc="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ชชพ</a:t>
                      </a: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งานวิจัยเกี่ยวกับการเรียนการสอน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0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สี่เหลี่ยมผืนผ้ามุมมน 13"/>
          <p:cNvSpPr/>
          <p:nvPr/>
        </p:nvSpPr>
        <p:spPr>
          <a:xfrm>
            <a:off x="2843808" y="404664"/>
            <a:ext cx="367240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548680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การประเมิน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797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กำหนดเอง 2">
      <a:dk1>
        <a:sysClr val="windowText" lastClr="000000"/>
      </a:dk1>
      <a:lt1>
        <a:sysClr val="window" lastClr="FFFFFF"/>
      </a:lt1>
      <a:dk2>
        <a:srgbClr val="A2E3FE"/>
      </a:dk2>
      <a:lt2>
        <a:srgbClr val="A2E3FE"/>
      </a:lt2>
      <a:accent1>
        <a:srgbClr val="17BBFD"/>
      </a:accent1>
      <a:accent2>
        <a:srgbClr val="17BBFD"/>
      </a:accent2>
      <a:accent3>
        <a:srgbClr val="72A0FF"/>
      </a:accent3>
      <a:accent4>
        <a:srgbClr val="17BBFD"/>
      </a:accent4>
      <a:accent5>
        <a:srgbClr val="005BD3"/>
      </a:accent5>
      <a:accent6>
        <a:srgbClr val="00349E"/>
      </a:accent6>
      <a:hlink>
        <a:srgbClr val="17BBFD"/>
      </a:hlink>
      <a:folHlink>
        <a:srgbClr val="17BBFD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9238</TotalTime>
  <Words>4855</Words>
  <Application>Microsoft Office PowerPoint</Application>
  <PresentationFormat>On-screen Show (4:3)</PresentationFormat>
  <Paragraphs>693</Paragraphs>
  <Slides>64</Slides>
  <Notes>17</Notes>
  <HiddenSlides>0</HiddenSlides>
  <MMClips>0</MMClips>
  <ScaleCrop>false</ScaleCrop>
  <HeadingPairs>
    <vt:vector size="10" baseType="variant">
      <vt:variant>
        <vt:lpstr>Fonts Used</vt:lpstr>
      </vt:variant>
      <vt:variant>
        <vt:i4>13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  <vt:variant>
        <vt:lpstr>Custom Shows</vt:lpstr>
      </vt:variant>
      <vt:variant>
        <vt:i4>1</vt:i4>
      </vt:variant>
    </vt:vector>
  </HeadingPairs>
  <TitlesOfParts>
    <vt:vector size="92" baseType="lpstr">
      <vt:lpstr>TH SarabunIT๙</vt:lpstr>
      <vt:lpstr>Angsana New</vt:lpstr>
      <vt:lpstr>Calibri</vt:lpstr>
      <vt:lpstr>AngsanaUPC</vt:lpstr>
      <vt:lpstr>TH SarabunPSK</vt:lpstr>
      <vt:lpstr>Constantia</vt:lpstr>
      <vt:lpstr>TH Krub</vt:lpstr>
      <vt:lpstr>Cordia New</vt:lpstr>
      <vt:lpstr>supermarket</vt:lpstr>
      <vt:lpstr>Arial</vt:lpstr>
      <vt:lpstr>Browallia New</vt:lpstr>
      <vt:lpstr>Wingdings 2</vt:lpstr>
      <vt:lpstr>Tahoma</vt:lpstr>
      <vt:lpstr>ไหลเวียน</vt:lpstr>
      <vt:lpstr>ชุดรูปแบบของ Office</vt:lpstr>
      <vt:lpstr>1_ชุดรูปแบบของ Office</vt:lpstr>
      <vt:lpstr>2_ชุดรูปแบบของ Office</vt:lpstr>
      <vt:lpstr>3_ชุดรูปแบบของ Office</vt:lpstr>
      <vt:lpstr>4_ชุดรูปแบบของ Office</vt:lpstr>
      <vt:lpstr>5_ชุดรูปแบบของ Office</vt:lpstr>
      <vt:lpstr>6_ชุดรูปแบบของ Office</vt:lpstr>
      <vt:lpstr>7_ชุดรูปแบบของ Office</vt:lpstr>
      <vt:lpstr>8_ชุดรูปแบบของ Office</vt:lpstr>
      <vt:lpstr>9_ชุดรูปแบบของ Office</vt:lpstr>
      <vt:lpstr>10_ชุดรูปแบบของ Office</vt:lpstr>
      <vt:lpstr>11_ชุดรูปแบบของ Office</vt:lpstr>
      <vt:lpstr>Adobe Acrobat Document</vt:lpstr>
      <vt:lpstr>PowerPoint Presentation</vt:lpstr>
      <vt:lpstr>PowerPoint Presentation</vt:lpstr>
      <vt:lpstr>PowerPoint Presentation</vt:lpstr>
      <vt:lpstr>1. การดำรงตำแหน่ง/การดำรงวิทยฐานะ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ตัวอย่าง</vt:lpstr>
      <vt:lpstr>ตัวอย่างที่ 1 </vt:lpstr>
      <vt:lpstr>ตัวอย่างที่ 1 </vt:lpstr>
      <vt:lpstr>ตัวอย่างที่ 1 </vt:lpstr>
      <vt:lpstr>ตัวอย่างที่ 1  สรุป </vt:lpstr>
      <vt:lpstr>PowerPoint Presentation</vt:lpstr>
      <vt:lpstr>ตัวอย่างที่ 2 </vt:lpstr>
      <vt:lpstr>PowerPoint Presentation</vt:lpstr>
      <vt:lpstr>ตัวอย่างที่ 2 </vt:lpstr>
      <vt:lpstr>ตัวอย่างที่ 2 </vt:lpstr>
      <vt:lpstr>ตัวอย่างที่ 2 </vt:lpstr>
      <vt:lpstr>ตัวอย่างที่ 2  สรุป</vt:lpstr>
      <vt:lpstr>การนำเสนอแบบกำหนดเอง 1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เรื่องที่ 4.1</dc:title>
  <dc:creator>Microsoft Windows</dc:creator>
  <cp:lastModifiedBy>ACER</cp:lastModifiedBy>
  <cp:revision>856</cp:revision>
  <cp:lastPrinted>2017-08-04T10:19:28Z</cp:lastPrinted>
  <dcterms:created xsi:type="dcterms:W3CDTF">2015-05-21T06:06:02Z</dcterms:created>
  <dcterms:modified xsi:type="dcterms:W3CDTF">2018-03-18T04:28:59Z</dcterms:modified>
</cp:coreProperties>
</file>